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6" r:id="rId5"/>
    <p:sldId id="287" r:id="rId6"/>
    <p:sldId id="288" r:id="rId7"/>
    <p:sldId id="289" r:id="rId8"/>
    <p:sldId id="290" r:id="rId9"/>
    <p:sldId id="291" r:id="rId10"/>
    <p:sldId id="261" r:id="rId11"/>
    <p:sldId id="273" r:id="rId12"/>
    <p:sldId id="267" r:id="rId13"/>
    <p:sldId id="268" r:id="rId14"/>
    <p:sldId id="272" r:id="rId15"/>
    <p:sldId id="274" r:id="rId16"/>
    <p:sldId id="271" r:id="rId17"/>
    <p:sldId id="270" r:id="rId18"/>
    <p:sldId id="276" r:id="rId19"/>
    <p:sldId id="281" r:id="rId20"/>
    <p:sldId id="282" r:id="rId21"/>
    <p:sldId id="284" r:id="rId22"/>
    <p:sldId id="285" r:id="rId23"/>
    <p:sldId id="279" r:id="rId24"/>
    <p:sldId id="280" r:id="rId25"/>
    <p:sldId id="294" r:id="rId26"/>
    <p:sldId id="295" r:id="rId27"/>
    <p:sldId id="296" r:id="rId28"/>
    <p:sldId id="297" r:id="rId29"/>
    <p:sldId id="298" r:id="rId30"/>
    <p:sldId id="299" r:id="rId31"/>
    <p:sldId id="300" r:id="rId32"/>
    <p:sldId id="292"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D931A-B41B-412E-B555-BC2D02B1C97C}"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D931A-B41B-412E-B555-BC2D02B1C97C}"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D931A-B41B-412E-B555-BC2D02B1C97C}"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D931A-B41B-412E-B555-BC2D02B1C97C}"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D931A-B41B-412E-B555-BC2D02B1C97C}"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D931A-B41B-412E-B555-BC2D02B1C97C}"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D931A-B41B-412E-B555-BC2D02B1C97C}" type="datetimeFigureOut">
              <a:rPr lang="en-US" smtClean="0"/>
              <a:pPr/>
              <a:t>5/18/2012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D931A-B41B-412E-B555-BC2D02B1C97C}" type="datetimeFigureOut">
              <a:rPr lang="en-US" smtClean="0"/>
              <a:pPr/>
              <a:t>5/18/2012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D931A-B41B-412E-B555-BC2D02B1C97C}" type="datetimeFigureOut">
              <a:rPr lang="en-US" smtClean="0"/>
              <a:pPr/>
              <a:t>5/18/2012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D931A-B41B-412E-B555-BC2D02B1C97C}"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D931A-B41B-412E-B555-BC2D02B1C97C}"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F07C3-49C0-458E-BCD5-6B14223304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4000"/>
            <a:lum/>
          </a:blip>
          <a:srcRect/>
          <a:stretch>
            <a:fillRect l="-1000" t="-8000" r="-1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D931A-B41B-412E-B555-BC2D02B1C97C}" type="datetimeFigureOut">
              <a:rPr lang="en-US" smtClean="0"/>
              <a:pPr/>
              <a:t>5/18/2012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F07C3-49C0-458E-BCD5-6B14223304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dgmonitor.org/map.cfm?goal=&amp;indicator=&amp;cd"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jeopardylabs.com/play/brianna-callie-and-corazons-present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unicefusa.org/" TargetMode="External"/><Relationship Id="rId7" Type="http://schemas.openxmlformats.org/officeDocument/2006/relationships/hyperlink" Target="http://micahchallenge.org/" TargetMode="External"/><Relationship Id="rId2" Type="http://schemas.openxmlformats.org/officeDocument/2006/relationships/hyperlink" Target="http://www.mdgmonitor.org/" TargetMode="External"/><Relationship Id="rId1" Type="http://schemas.openxmlformats.org/officeDocument/2006/relationships/slideLayout" Target="../slideLayouts/slideLayout2.xml"/><Relationship Id="rId6" Type="http://schemas.openxmlformats.org/officeDocument/2006/relationships/hyperlink" Target="http://www.groundswellinternational.org/" TargetMode="External"/><Relationship Id="rId5" Type="http://schemas.openxmlformats.org/officeDocument/2006/relationships/hyperlink" Target="http://www.un.org/" TargetMode="External"/><Relationship Id="rId4" Type="http://schemas.openxmlformats.org/officeDocument/2006/relationships/hyperlink" Target="http://www.who.i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743200"/>
          </a:xfrm>
        </p:spPr>
        <p:txBody>
          <a:bodyPr>
            <a:normAutofit lnSpcReduction="10000"/>
          </a:bodyPr>
          <a:lstStyle/>
          <a:p>
            <a:r>
              <a:rPr lang="en-US" dirty="0" smtClean="0"/>
              <a:t>AmeriCorps Training</a:t>
            </a:r>
          </a:p>
          <a:p>
            <a:r>
              <a:rPr lang="en-US" dirty="0" smtClean="0"/>
              <a:t>Mary 15</a:t>
            </a:r>
            <a:r>
              <a:rPr lang="en-US" baseline="30000" dirty="0" smtClean="0"/>
              <a:t>th</a:t>
            </a:r>
            <a:r>
              <a:rPr lang="en-US" dirty="0" smtClean="0"/>
              <a:t>, 2012</a:t>
            </a:r>
          </a:p>
          <a:p>
            <a:endParaRPr lang="en-US" dirty="0" smtClean="0"/>
          </a:p>
          <a:p>
            <a:r>
              <a:rPr lang="en-US" dirty="0" smtClean="0"/>
              <a:t>Brianna </a:t>
            </a:r>
            <a:r>
              <a:rPr lang="en-US" dirty="0" err="1" smtClean="0"/>
              <a:t>Martínez</a:t>
            </a:r>
            <a:r>
              <a:rPr lang="en-US" dirty="0" smtClean="0"/>
              <a:t>, Callie Moore and </a:t>
            </a:r>
            <a:r>
              <a:rPr lang="en-US" dirty="0" err="1" smtClean="0"/>
              <a:t>Corazón</a:t>
            </a:r>
            <a:r>
              <a:rPr lang="en-US" dirty="0" smtClean="0"/>
              <a:t> Irizarry</a:t>
            </a:r>
          </a:p>
          <a:p>
            <a:endParaRPr lang="en-US" dirty="0" smtClean="0"/>
          </a:p>
          <a:p>
            <a:endParaRPr lang="en-US" dirty="0"/>
          </a:p>
        </p:txBody>
      </p:sp>
      <p:pic>
        <p:nvPicPr>
          <p:cNvPr id="6" name="Picture 5" descr="end_poverty.jpg"/>
          <p:cNvPicPr>
            <a:picLocks noChangeAspect="1"/>
          </p:cNvPicPr>
          <p:nvPr/>
        </p:nvPicPr>
        <p:blipFill>
          <a:blip r:embed="rId2" cstate="print"/>
          <a:srcRect l="6579" t="11818" r="6579" b="18923"/>
          <a:stretch>
            <a:fillRect/>
          </a:stretch>
        </p:blipFill>
        <p:spPr>
          <a:xfrm>
            <a:off x="1524000" y="762000"/>
            <a:ext cx="6202680" cy="2819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a:t>
            </a:r>
            <a:r>
              <a:rPr lang="en-US" b="1" baseline="30000" dirty="0" smtClean="0"/>
              <a:t>th</a:t>
            </a:r>
            <a:r>
              <a:rPr lang="en-US" b="1" dirty="0" smtClean="0"/>
              <a:t> Goal: Improve Maternal Health </a:t>
            </a:r>
            <a:endParaRPr lang="en-US" b="1" dirty="0"/>
          </a:p>
        </p:txBody>
      </p:sp>
      <p:sp>
        <p:nvSpPr>
          <p:cNvPr id="3" name="Content Placeholder 2"/>
          <p:cNvSpPr>
            <a:spLocks noGrp="1"/>
          </p:cNvSpPr>
          <p:nvPr>
            <p:ph idx="1"/>
          </p:nvPr>
        </p:nvSpPr>
        <p:spPr/>
        <p:txBody>
          <a:bodyPr>
            <a:normAutofit/>
          </a:bodyPr>
          <a:lstStyle/>
          <a:p>
            <a:pPr>
              <a:lnSpc>
                <a:spcPct val="160000"/>
              </a:lnSpc>
              <a:buNone/>
            </a:pPr>
            <a:r>
              <a:rPr lang="en-US" dirty="0" smtClean="0">
                <a:solidFill>
                  <a:schemeClr val="accent1"/>
                </a:solidFill>
              </a:rPr>
              <a:t>Two Major Targets:</a:t>
            </a:r>
          </a:p>
          <a:p>
            <a:pPr marL="914400" lvl="1" indent="-514350">
              <a:lnSpc>
                <a:spcPct val="160000"/>
              </a:lnSpc>
              <a:buFont typeface="+mj-lt"/>
              <a:buAutoNum type="arabicPeriod"/>
            </a:pPr>
            <a:r>
              <a:rPr lang="en-US" dirty="0" smtClean="0"/>
              <a:t>Reduce maternal mortality ratio by three quarters</a:t>
            </a:r>
          </a:p>
          <a:p>
            <a:pPr marL="914400" lvl="1" indent="-514350">
              <a:lnSpc>
                <a:spcPct val="160000"/>
              </a:lnSpc>
              <a:buFont typeface="+mj-lt"/>
              <a:buAutoNum type="arabicPeriod"/>
            </a:pPr>
            <a:r>
              <a:rPr lang="en-US" dirty="0" smtClean="0"/>
              <a:t>Achieve universal access to reproductive health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Mortality ratio per 100,000 live births (2005 data)</a:t>
            </a:r>
            <a:endParaRPr lang="en-US" dirty="0"/>
          </a:p>
        </p:txBody>
      </p:sp>
      <p:pic>
        <p:nvPicPr>
          <p:cNvPr id="7170" name="Picture 2"/>
          <p:cNvPicPr>
            <a:picLocks noGrp="1" noChangeAspect="1" noChangeArrowheads="1"/>
          </p:cNvPicPr>
          <p:nvPr>
            <p:ph sz="half" idx="1"/>
          </p:nvPr>
        </p:nvPicPr>
        <p:blipFill>
          <a:blip r:embed="rId2" cstate="print"/>
          <a:srcRect l="29102" t="31835" r="15265" b="8169"/>
          <a:stretch>
            <a:fillRect/>
          </a:stretch>
        </p:blipFill>
        <p:spPr bwMode="auto">
          <a:xfrm>
            <a:off x="914400" y="1447800"/>
            <a:ext cx="7467600" cy="4831976"/>
          </a:xfrm>
          <a:prstGeom prst="rect">
            <a:avLst/>
          </a:prstGeom>
          <a:noFill/>
          <a:ln w="9525">
            <a:noFill/>
            <a:miter lim="800000"/>
            <a:headEnd/>
            <a:tailEnd/>
          </a:ln>
          <a:effectLst/>
        </p:spPr>
      </p:pic>
      <p:sp>
        <p:nvSpPr>
          <p:cNvPr id="4" name="Rectangle 3"/>
          <p:cNvSpPr/>
          <p:nvPr/>
        </p:nvSpPr>
        <p:spPr>
          <a:xfrm>
            <a:off x="1447800" y="6211669"/>
            <a:ext cx="6324600" cy="646331"/>
          </a:xfrm>
          <a:prstGeom prst="rect">
            <a:avLst/>
          </a:prstGeom>
        </p:spPr>
        <p:txBody>
          <a:bodyPr wrap="square">
            <a:spAutoFit/>
          </a:bodyPr>
          <a:lstStyle/>
          <a:p>
            <a:r>
              <a:rPr lang="en-US" dirty="0" smtClean="0">
                <a:hlinkClick r:id="rId3"/>
              </a:rPr>
              <a:t>http://www.mdgmonitor.org/map.cfm?goal=&amp;indicator=&amp;cd</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t>
            </a:r>
            <a:r>
              <a:rPr lang="en-US" baseline="30000" dirty="0" smtClean="0"/>
              <a:t>st</a:t>
            </a:r>
            <a:r>
              <a:rPr lang="en-US" dirty="0" smtClean="0"/>
              <a:t> Target… Reduce Maternal Mortality</a:t>
            </a:r>
            <a:endParaRPr lang="en-US" dirty="0"/>
          </a:p>
        </p:txBody>
      </p:sp>
      <p:sp>
        <p:nvSpPr>
          <p:cNvPr id="7" name="Content Placeholder 6"/>
          <p:cNvSpPr>
            <a:spLocks noGrp="1"/>
          </p:cNvSpPr>
          <p:nvPr>
            <p:ph sz="half" idx="1"/>
          </p:nvPr>
        </p:nvSpPr>
        <p:spPr/>
        <p:txBody>
          <a:bodyPr/>
          <a:lstStyle/>
          <a:p>
            <a:pPr lvl="1">
              <a:buNone/>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p:txBody>
      </p:sp>
      <p:pic>
        <p:nvPicPr>
          <p:cNvPr id="10" name="Picture 2"/>
          <p:cNvPicPr>
            <a:picLocks noChangeAspect="1" noChangeArrowheads="1"/>
          </p:cNvPicPr>
          <p:nvPr/>
        </p:nvPicPr>
        <p:blipFill>
          <a:blip r:embed="rId2" cstate="print"/>
          <a:srcRect l="16500" t="24991" r="53977" b="17604"/>
          <a:stretch>
            <a:fillRect/>
          </a:stretch>
        </p:blipFill>
        <p:spPr bwMode="auto">
          <a:xfrm>
            <a:off x="4876800" y="1905000"/>
            <a:ext cx="3200400" cy="3733800"/>
          </a:xfrm>
          <a:prstGeom prst="rect">
            <a:avLst/>
          </a:prstGeom>
          <a:noFill/>
          <a:ln w="9525">
            <a:noFill/>
            <a:miter lim="800000"/>
            <a:headEnd/>
            <a:tailEnd/>
          </a:ln>
          <a:effectLst/>
        </p:spPr>
      </p:pic>
      <p:sp>
        <p:nvSpPr>
          <p:cNvPr id="11" name="Content Placeholder 10"/>
          <p:cNvSpPr>
            <a:spLocks noGrp="1"/>
          </p:cNvSpPr>
          <p:nvPr>
            <p:ph sz="half" idx="2"/>
          </p:nvPr>
        </p:nvSpPr>
        <p:spPr>
          <a:xfrm>
            <a:off x="533400" y="1600200"/>
            <a:ext cx="4038600" cy="4525963"/>
          </a:xfrm>
        </p:spPr>
        <p:txBody>
          <a:bodyPr/>
          <a:lstStyle/>
          <a:p>
            <a:r>
              <a:rPr lang="en-US" dirty="0" smtClean="0"/>
              <a:t>Leading causes of death</a:t>
            </a:r>
          </a:p>
          <a:p>
            <a:r>
              <a:rPr lang="en-US" dirty="0" smtClean="0"/>
              <a:t>Indirect causes</a:t>
            </a:r>
          </a:p>
          <a:p>
            <a:r>
              <a:rPr lang="en-US" dirty="0" smtClean="0"/>
              <a:t>Other direct causes</a:t>
            </a:r>
          </a:p>
          <a:p>
            <a:endParaRPr lang="en-US" dirty="0" smtClean="0"/>
          </a:p>
          <a:p>
            <a:r>
              <a:rPr lang="en-US" dirty="0" smtClean="0"/>
              <a:t>Majority of deaths preventable by interventions of skilled health-care provider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t>
            </a:r>
            <a:r>
              <a:rPr lang="en-US" baseline="30000" dirty="0" smtClean="0"/>
              <a:t>st</a:t>
            </a:r>
            <a:r>
              <a:rPr lang="en-US" dirty="0" smtClean="0"/>
              <a:t> Target… successes!</a:t>
            </a:r>
            <a:endParaRPr lang="en-US" dirty="0"/>
          </a:p>
        </p:txBody>
      </p:sp>
      <p:pic>
        <p:nvPicPr>
          <p:cNvPr id="3074" name="Picture 2"/>
          <p:cNvPicPr>
            <a:picLocks noGrp="1" noChangeAspect="1" noChangeArrowheads="1"/>
          </p:cNvPicPr>
          <p:nvPr>
            <p:ph sz="half" idx="2"/>
          </p:nvPr>
        </p:nvPicPr>
        <p:blipFill>
          <a:blip r:embed="rId2" cstate="print"/>
          <a:srcRect l="48199" t="31796" r="29670" b="10669"/>
          <a:stretch>
            <a:fillRect/>
          </a:stretch>
        </p:blipFill>
        <p:spPr bwMode="auto">
          <a:xfrm>
            <a:off x="762000" y="1143000"/>
            <a:ext cx="3429000" cy="5348767"/>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cstate="print"/>
          <a:srcRect l="48600" t="86771" r="37163" b="11252"/>
          <a:stretch>
            <a:fillRect/>
          </a:stretch>
        </p:blipFill>
        <p:spPr bwMode="auto">
          <a:xfrm>
            <a:off x="4343400" y="5638800"/>
            <a:ext cx="4572000" cy="381000"/>
          </a:xfrm>
          <a:prstGeom prst="rect">
            <a:avLst/>
          </a:prstGeom>
          <a:noFill/>
          <a:ln w="9525">
            <a:noFill/>
            <a:miter lim="800000"/>
            <a:headEnd/>
            <a:tailEnd/>
          </a:ln>
          <a:effectLst/>
        </p:spPr>
      </p:pic>
      <p:sp>
        <p:nvSpPr>
          <p:cNvPr id="8" name="Content Placeholder 10"/>
          <p:cNvSpPr>
            <a:spLocks noGrp="1"/>
          </p:cNvSpPr>
          <p:nvPr>
            <p:ph sz="half" idx="2"/>
          </p:nvPr>
        </p:nvSpPr>
        <p:spPr>
          <a:xfrm>
            <a:off x="4724400" y="1371600"/>
            <a:ext cx="4038600" cy="4525963"/>
          </a:xfrm>
        </p:spPr>
        <p:txBody>
          <a:bodyPr>
            <a:normAutofit/>
          </a:bodyPr>
          <a:lstStyle/>
          <a:p>
            <a:pPr>
              <a:buNone/>
            </a:pPr>
            <a:r>
              <a:rPr lang="en-US" sz="2400" dirty="0" smtClean="0"/>
              <a:t>	See an increase in percent of deliveries attended by skilled health personnel in all countries/geographic areas.</a:t>
            </a:r>
          </a:p>
          <a:p>
            <a:pPr>
              <a:buNone/>
            </a:pPr>
            <a:r>
              <a:rPr lang="en-US" sz="2400" dirty="0" smtClean="0"/>
              <a:t>	</a:t>
            </a:r>
          </a:p>
          <a:p>
            <a:pPr>
              <a:buNone/>
            </a:pPr>
            <a:r>
              <a:rPr lang="en-US" sz="2400" dirty="0" smtClean="0"/>
              <a:t>	But…</a:t>
            </a:r>
          </a:p>
          <a:p>
            <a:pPr>
              <a:buNone/>
            </a:pPr>
            <a:r>
              <a:rPr lang="en-US" sz="2400" dirty="0" smtClean="0"/>
              <a:t>	Most women in Southern Asia and sub-Saharan Africa still deliver without skilled health/personnel.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target… Universal Access to Reproduction Health</a:t>
            </a:r>
            <a:endParaRPr lang="en-US" dirty="0"/>
          </a:p>
        </p:txBody>
      </p:sp>
      <p:sp>
        <p:nvSpPr>
          <p:cNvPr id="3" name="Content Placeholder 2"/>
          <p:cNvSpPr>
            <a:spLocks noGrp="1"/>
          </p:cNvSpPr>
          <p:nvPr>
            <p:ph sz="half" idx="1"/>
          </p:nvPr>
        </p:nvSpPr>
        <p:spPr>
          <a:xfrm>
            <a:off x="1447800" y="1905000"/>
            <a:ext cx="6096000" cy="4221163"/>
          </a:xfrm>
        </p:spPr>
        <p:txBody>
          <a:bodyPr>
            <a:normAutofit/>
          </a:bodyPr>
          <a:lstStyle/>
          <a:p>
            <a:pPr>
              <a:buNone/>
            </a:pPr>
            <a:r>
              <a:rPr lang="en-US" dirty="0" smtClean="0"/>
              <a:t>This means:</a:t>
            </a:r>
          </a:p>
          <a:p>
            <a:pPr>
              <a:buNone/>
            </a:pPr>
            <a:endParaRPr lang="en-US" dirty="0" smtClean="0"/>
          </a:p>
          <a:p>
            <a:r>
              <a:rPr lang="en-US" dirty="0" smtClean="0"/>
              <a:t>Increasing access to family planning &amp; contraceptives</a:t>
            </a:r>
          </a:p>
          <a:p>
            <a:pPr>
              <a:buNone/>
            </a:pPr>
            <a:endParaRPr lang="en-US" dirty="0" smtClean="0"/>
          </a:p>
          <a:p>
            <a:r>
              <a:rPr lang="en-US" dirty="0" smtClean="0"/>
              <a:t>Improving access to antenatal/prenatal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elipePeruMayo2010 327.JPG"/>
          <p:cNvPicPr>
            <a:picLocks noGrp="1" noChangeAspect="1"/>
          </p:cNvPicPr>
          <p:nvPr>
            <p:ph idx="1"/>
          </p:nvPr>
        </p:nvPicPr>
        <p:blipFill>
          <a:blip r:embed="rId2" cstate="print"/>
          <a:stretch>
            <a:fillRect/>
          </a:stretch>
        </p:blipFill>
        <p:spPr>
          <a:xfrm>
            <a:off x="0" y="-714404"/>
            <a:ext cx="10120129" cy="757240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target… Universal Access to Reproduction Health</a:t>
            </a:r>
            <a:endParaRPr lang="en-US" dirty="0"/>
          </a:p>
        </p:txBody>
      </p:sp>
      <p:sp>
        <p:nvSpPr>
          <p:cNvPr id="3" name="Content Placeholder 2"/>
          <p:cNvSpPr>
            <a:spLocks noGrp="1"/>
          </p:cNvSpPr>
          <p:nvPr>
            <p:ph sz="half" idx="1"/>
          </p:nvPr>
        </p:nvSpPr>
        <p:spPr>
          <a:xfrm>
            <a:off x="838200" y="1752600"/>
            <a:ext cx="3581400" cy="3886200"/>
          </a:xfrm>
        </p:spPr>
        <p:txBody>
          <a:bodyPr>
            <a:normAutofit fontScale="92500" lnSpcReduction="10000"/>
          </a:bodyPr>
          <a:lstStyle/>
          <a:p>
            <a:pPr>
              <a:buNone/>
            </a:pPr>
            <a:r>
              <a:rPr lang="en-US" dirty="0" smtClean="0"/>
              <a:t>Prenatal/Antenatal Care:</a:t>
            </a:r>
          </a:p>
          <a:p>
            <a:r>
              <a:rPr lang="en-US" dirty="0" smtClean="0"/>
              <a:t>Visit skilled health-care personnel </a:t>
            </a:r>
            <a:r>
              <a:rPr lang="en-US" b="1" dirty="0" smtClean="0"/>
              <a:t>at least once </a:t>
            </a:r>
            <a:r>
              <a:rPr lang="en-US" dirty="0" smtClean="0"/>
              <a:t>during pregnancy</a:t>
            </a:r>
          </a:p>
          <a:p>
            <a:pPr>
              <a:buNone/>
            </a:pPr>
            <a:endParaRPr lang="en-US" dirty="0" smtClean="0"/>
          </a:p>
          <a:p>
            <a:r>
              <a:rPr lang="en-US" dirty="0" smtClean="0"/>
              <a:t>Dramatic improvements in developing regions</a:t>
            </a:r>
            <a:endParaRPr lang="en-US" dirty="0"/>
          </a:p>
        </p:txBody>
      </p:sp>
      <p:pic>
        <p:nvPicPr>
          <p:cNvPr id="5122" name="Picture 2"/>
          <p:cNvPicPr>
            <a:picLocks noGrp="1" noChangeAspect="1" noChangeArrowheads="1"/>
          </p:cNvPicPr>
          <p:nvPr>
            <p:ph sz="half" idx="2"/>
          </p:nvPr>
        </p:nvPicPr>
        <p:blipFill>
          <a:blip r:embed="rId2" cstate="print"/>
          <a:srcRect l="47830" t="34875" r="29617" b="7069"/>
          <a:stretch>
            <a:fillRect/>
          </a:stretch>
        </p:blipFill>
        <p:spPr bwMode="auto">
          <a:xfrm>
            <a:off x="4648200" y="1600200"/>
            <a:ext cx="3200400" cy="495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target… Universal Access to Reproduction Health</a:t>
            </a:r>
            <a:endParaRPr lang="en-US" dirty="0"/>
          </a:p>
        </p:txBody>
      </p:sp>
      <p:sp>
        <p:nvSpPr>
          <p:cNvPr id="6" name="Content Placeholder 5"/>
          <p:cNvSpPr>
            <a:spLocks noGrp="1"/>
          </p:cNvSpPr>
          <p:nvPr>
            <p:ph sz="half" idx="2"/>
          </p:nvPr>
        </p:nvSpPr>
        <p:spPr>
          <a:xfrm>
            <a:off x="457200" y="1981200"/>
            <a:ext cx="3200400" cy="3657600"/>
          </a:xfrm>
        </p:spPr>
        <p:txBody>
          <a:bodyPr>
            <a:normAutofit lnSpcReduction="10000"/>
          </a:bodyPr>
          <a:lstStyle/>
          <a:p>
            <a:pPr>
              <a:buNone/>
            </a:pPr>
            <a:r>
              <a:rPr lang="en-US" dirty="0" smtClean="0"/>
              <a:t>	WHO &amp; UNICEF recommend  prenatal visit at least 4 times during pregnancy</a:t>
            </a:r>
          </a:p>
          <a:p>
            <a:pPr>
              <a:buNone/>
            </a:pPr>
            <a:endParaRPr lang="en-US" dirty="0" smtClean="0"/>
          </a:p>
          <a:p>
            <a:pPr>
              <a:buNone/>
            </a:pPr>
            <a:r>
              <a:rPr lang="en-US" dirty="0" smtClean="0"/>
              <a:t>	Clear Rural/Urban discrepancies </a:t>
            </a:r>
          </a:p>
          <a:p>
            <a:endParaRPr lang="en-US" dirty="0"/>
          </a:p>
        </p:txBody>
      </p:sp>
      <p:pic>
        <p:nvPicPr>
          <p:cNvPr id="4099" name="Picture 3"/>
          <p:cNvPicPr>
            <a:picLocks noGrp="1" noChangeAspect="1" noChangeArrowheads="1"/>
          </p:cNvPicPr>
          <p:nvPr>
            <p:ph sz="half" idx="1"/>
          </p:nvPr>
        </p:nvPicPr>
        <p:blipFill>
          <a:blip r:embed="rId2" cstate="print"/>
          <a:srcRect l="30183" t="29811" r="51992" b="18637"/>
          <a:stretch>
            <a:fillRect/>
          </a:stretch>
        </p:blipFill>
        <p:spPr bwMode="auto">
          <a:xfrm>
            <a:off x="4267200" y="1524000"/>
            <a:ext cx="3789336" cy="49745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MG_1267.JPG"/>
          <p:cNvPicPr>
            <a:picLocks noGrp="1" noChangeAspect="1"/>
          </p:cNvPicPr>
          <p:nvPr>
            <p:ph idx="1"/>
          </p:nvPr>
        </p:nvPicPr>
        <p:blipFill>
          <a:blip r:embed="rId2" cstate="print"/>
          <a:stretch>
            <a:fillRect/>
          </a:stretch>
        </p:blipFill>
        <p:spPr>
          <a:xfrm>
            <a:off x="-285784" y="0"/>
            <a:ext cx="10382126" cy="778768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MG_1646.JPG"/>
          <p:cNvPicPr>
            <a:picLocks noGrp="1" noChangeAspect="1"/>
          </p:cNvPicPr>
          <p:nvPr>
            <p:ph idx="1"/>
          </p:nvPr>
        </p:nvPicPr>
        <p:blipFill>
          <a:blip r:embed="rId2" cstate="print"/>
          <a:stretch>
            <a:fillRect/>
          </a:stretch>
        </p:blipFill>
        <p:spPr>
          <a:xfrm>
            <a:off x="0" y="1"/>
            <a:ext cx="91439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Millennium Development Goals</a:t>
            </a:r>
            <a:endParaRPr lang="en-US" dirty="0"/>
          </a:p>
        </p:txBody>
      </p:sp>
      <p:pic>
        <p:nvPicPr>
          <p:cNvPr id="4" name="Content Placeholder 3" descr="millenium-development-goals.gif"/>
          <p:cNvPicPr>
            <a:picLocks noGrp="1" noChangeAspect="1"/>
          </p:cNvPicPr>
          <p:nvPr>
            <p:ph idx="1"/>
          </p:nvPr>
        </p:nvPicPr>
        <p:blipFill>
          <a:blip r:embed="rId2" cstate="print"/>
          <a:stretch>
            <a:fillRect/>
          </a:stretch>
        </p:blipFill>
        <p:spPr>
          <a:xfrm>
            <a:off x="1524000" y="1383815"/>
            <a:ext cx="5867400" cy="488581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MG_1648.JPG"/>
          <p:cNvPicPr>
            <a:picLocks noGrp="1" noChangeAspect="1"/>
          </p:cNvPicPr>
          <p:nvPr>
            <p:ph idx="1"/>
          </p:nvPr>
        </p:nvPicPr>
        <p:blipFill>
          <a:blip r:embed="rId2"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IMG_1650.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MG_164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otoPartoVertical.png"/>
          <p:cNvPicPr>
            <a:picLocks noGrp="1" noChangeAspect="1"/>
          </p:cNvPicPr>
          <p:nvPr>
            <p:ph idx="1"/>
          </p:nvPr>
        </p:nvPicPr>
        <p:blipFill>
          <a:blip r:embed="rId2" cstate="print"/>
          <a:stretch>
            <a:fillRect/>
          </a:stretch>
        </p:blipFill>
        <p:spPr>
          <a:xfrm>
            <a:off x="428596" y="0"/>
            <a:ext cx="6135803" cy="7035889"/>
          </a:xfrm>
        </p:spPr>
      </p:pic>
      <p:sp>
        <p:nvSpPr>
          <p:cNvPr id="5" name="4 CuadroTexto"/>
          <p:cNvSpPr txBox="1"/>
          <p:nvPr/>
        </p:nvSpPr>
        <p:spPr>
          <a:xfrm>
            <a:off x="6786578" y="5103674"/>
            <a:ext cx="2357422" cy="1754326"/>
          </a:xfrm>
          <a:prstGeom prst="rect">
            <a:avLst/>
          </a:prstGeom>
          <a:noFill/>
        </p:spPr>
        <p:txBody>
          <a:bodyPr wrap="square" rtlCol="0">
            <a:spAutoFit/>
          </a:bodyPr>
          <a:lstStyle/>
          <a:p>
            <a:r>
              <a:rPr lang="es-ES" dirty="0" err="1" smtClean="0"/>
              <a:t>from</a:t>
            </a:r>
            <a:r>
              <a:rPr lang="es-ES" dirty="0" smtClean="0"/>
              <a:t> “Norma Técnica Para la Atención del Parto Vertical con Adecuación Intercultural”</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otoPartoVertical2.png"/>
          <p:cNvPicPr>
            <a:picLocks noGrp="1" noChangeAspect="1"/>
          </p:cNvPicPr>
          <p:nvPr>
            <p:ph idx="1"/>
          </p:nvPr>
        </p:nvPicPr>
        <p:blipFill>
          <a:blip r:embed="rId2" cstate="print"/>
          <a:stretch>
            <a:fillRect/>
          </a:stretch>
        </p:blipFill>
        <p:spPr>
          <a:xfrm>
            <a:off x="428596" y="285728"/>
            <a:ext cx="8240917" cy="5487986"/>
          </a:xfrm>
        </p:spPr>
      </p:pic>
      <p:sp>
        <p:nvSpPr>
          <p:cNvPr id="5" name="4 CuadroTexto"/>
          <p:cNvSpPr txBox="1"/>
          <p:nvPr/>
        </p:nvSpPr>
        <p:spPr>
          <a:xfrm>
            <a:off x="1071538" y="6000768"/>
            <a:ext cx="7286676" cy="646331"/>
          </a:xfrm>
          <a:prstGeom prst="rect">
            <a:avLst/>
          </a:prstGeom>
          <a:noFill/>
        </p:spPr>
        <p:txBody>
          <a:bodyPr wrap="square" rtlCol="0">
            <a:spAutoFit/>
          </a:bodyPr>
          <a:lstStyle/>
          <a:p>
            <a:r>
              <a:rPr lang="es-ES" dirty="0" err="1" smtClean="0"/>
              <a:t>from</a:t>
            </a:r>
            <a:r>
              <a:rPr lang="es-ES" dirty="0" smtClean="0"/>
              <a:t> “Norma Técnica Para la Atención del Parto Vertical con Adecuación Intercultural”</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a:t>
            </a:r>
            <a:r>
              <a:rPr lang="en-US" baseline="30000" dirty="0" smtClean="0"/>
              <a:t>th</a:t>
            </a:r>
            <a:r>
              <a:rPr lang="en-US" dirty="0" smtClean="0"/>
              <a:t> Goal: Combat HIV/AIDS, Malaria &amp; Other Diseases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There are 3 targets.</a:t>
            </a:r>
          </a:p>
          <a:p>
            <a:pPr marL="514350" indent="-514350" algn="ctr">
              <a:buAutoNum type="arabicPeriod"/>
            </a:pPr>
            <a:r>
              <a:rPr lang="en-US" dirty="0" smtClean="0"/>
              <a:t>Have halted by 2015 &amp; begun to reverse the spread of HIV/AIDS</a:t>
            </a:r>
          </a:p>
          <a:p>
            <a:pPr marL="514350" indent="-514350" algn="ctr">
              <a:buAutoNum type="arabicPeriod"/>
            </a:pPr>
            <a:r>
              <a:rPr lang="en-US" dirty="0" smtClean="0"/>
              <a:t>Achieve by 2010, universal access to treatment for HIV/AIDS for all those who need it.</a:t>
            </a:r>
          </a:p>
          <a:p>
            <a:pPr marL="514350" indent="-514350" algn="ctr">
              <a:buAutoNum type="arabicPeriod"/>
            </a:pPr>
            <a:r>
              <a:rPr lang="en-US" dirty="0" smtClean="0"/>
              <a:t>Have halted by 2015 &amp; begun to reverse the incidence of Malaria and other major diseases.</a:t>
            </a:r>
          </a:p>
          <a:p>
            <a:pPr marL="514350" indent="-514350" algn="ctr">
              <a:buAutoNum type="arabicPeriod"/>
            </a:pPr>
            <a:endParaRPr lang="en-US" dirty="0"/>
          </a:p>
        </p:txBody>
      </p:sp>
    </p:spTree>
    <p:extLst>
      <p:ext uri="{BB962C8B-B14F-4D97-AF65-F5344CB8AC3E}">
        <p14:creationId xmlns:p14="http://schemas.microsoft.com/office/powerpoint/2010/main" xmlns="" val="53697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Target 1</a:t>
            </a:r>
            <a:endParaRPr lang="en-US" sz="6600" dirty="0"/>
          </a:p>
        </p:txBody>
      </p:sp>
      <p:sp>
        <p:nvSpPr>
          <p:cNvPr id="4" name="Text Placeholder 3"/>
          <p:cNvSpPr>
            <a:spLocks noGrp="1"/>
          </p:cNvSpPr>
          <p:nvPr>
            <p:ph type="body" sz="half" idx="2"/>
          </p:nvPr>
        </p:nvSpPr>
        <p:spPr/>
        <p:txBody>
          <a:bodyPr>
            <a:normAutofit/>
          </a:bodyPr>
          <a:lstStyle/>
          <a:p>
            <a:pPr algn="ctr"/>
            <a:r>
              <a:rPr lang="en-US" sz="3200" dirty="0" smtClean="0"/>
              <a:t>The spread of HIV Appears to have stabilized in most regions, and more people are surviving longer. </a:t>
            </a:r>
            <a:endParaRPr lang="en-US" sz="3200" dirty="0"/>
          </a:p>
        </p:txBody>
      </p:sp>
      <p:pic>
        <p:nvPicPr>
          <p:cNvPr id="5" name="Picture 3"/>
          <p:cNvPicPr>
            <a:picLocks noGrp="1" noChangeAspect="1" noChangeArrowheads="1"/>
          </p:cNvPicPr>
          <p:nvPr>
            <p:ph idx="1"/>
          </p:nvPr>
        </p:nvPicPr>
        <p:blipFill>
          <a:blip r:embed="rId2" cstate="print"/>
          <a:srcRect l="46590" t="35356" r="14806" b="12452"/>
          <a:stretch>
            <a:fillRect/>
          </a:stretch>
        </p:blipFill>
        <p:spPr bwMode="auto">
          <a:xfrm>
            <a:off x="3777625" y="654307"/>
            <a:ext cx="4706600" cy="5090599"/>
          </a:xfrm>
          <a:prstGeom prst="rect">
            <a:avLst/>
          </a:prstGeom>
          <a:noFill/>
          <a:ln w="9525">
            <a:noFill/>
            <a:miter lim="800000"/>
            <a:headEnd/>
            <a:tailEnd/>
          </a:ln>
        </p:spPr>
      </p:pic>
    </p:spTree>
    <p:extLst>
      <p:ext uri="{BB962C8B-B14F-4D97-AF65-F5344CB8AC3E}">
        <p14:creationId xmlns:p14="http://schemas.microsoft.com/office/powerpoint/2010/main" xmlns="" val="11950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Target 1</a:t>
            </a:r>
            <a:endParaRPr lang="en-US" sz="6600" dirty="0"/>
          </a:p>
        </p:txBody>
      </p:sp>
      <p:sp>
        <p:nvSpPr>
          <p:cNvPr id="4" name="Text Placeholder 3"/>
          <p:cNvSpPr>
            <a:spLocks noGrp="1"/>
          </p:cNvSpPr>
          <p:nvPr>
            <p:ph type="body" sz="half" idx="2"/>
          </p:nvPr>
        </p:nvSpPr>
        <p:spPr/>
        <p:txBody>
          <a:bodyPr>
            <a:noAutofit/>
          </a:bodyPr>
          <a:lstStyle/>
          <a:p>
            <a:r>
              <a:rPr lang="en-US" sz="2400" dirty="0" smtClean="0"/>
              <a:t>In 2008, young people (aged 15-24), accounted for 40% of new HIV infections among adults worldwide. Though some progress has been made, comprehensive and correct knowledge of HIV among young people is still unacceptably low in most countries. </a:t>
            </a:r>
            <a:endParaRPr lang="en-US" sz="2400" dirty="0"/>
          </a:p>
        </p:txBody>
      </p:sp>
      <p:pic>
        <p:nvPicPr>
          <p:cNvPr id="11" name="Picture 3"/>
          <p:cNvPicPr>
            <a:picLocks noGrp="1" noChangeAspect="1" noChangeArrowheads="1"/>
          </p:cNvPicPr>
          <p:nvPr>
            <p:ph idx="1"/>
          </p:nvPr>
        </p:nvPicPr>
        <p:blipFill>
          <a:blip r:embed="rId2" cstate="print"/>
          <a:srcRect l="16923" t="28789" r="23077" b="8987"/>
          <a:stretch>
            <a:fillRect/>
          </a:stretch>
        </p:blipFill>
        <p:spPr bwMode="auto">
          <a:xfrm>
            <a:off x="3575050" y="1079116"/>
            <a:ext cx="5111750" cy="4240980"/>
          </a:xfrm>
          <a:prstGeom prst="rect">
            <a:avLst/>
          </a:prstGeom>
          <a:noFill/>
          <a:ln w="9525">
            <a:noFill/>
            <a:miter lim="800000"/>
            <a:headEnd/>
            <a:tailEnd/>
          </a:ln>
        </p:spPr>
      </p:pic>
    </p:spTree>
    <p:extLst>
      <p:ext uri="{BB962C8B-B14F-4D97-AF65-F5344CB8AC3E}">
        <p14:creationId xmlns:p14="http://schemas.microsoft.com/office/powerpoint/2010/main" xmlns="" val="32357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Target 2 </a:t>
            </a:r>
            <a:endParaRPr lang="en-US" sz="6600" dirty="0"/>
          </a:p>
        </p:txBody>
      </p:sp>
      <p:sp>
        <p:nvSpPr>
          <p:cNvPr id="4" name="Text Placeholder 3"/>
          <p:cNvSpPr>
            <a:spLocks noGrp="1"/>
          </p:cNvSpPr>
          <p:nvPr>
            <p:ph type="body" sz="half" idx="2"/>
          </p:nvPr>
        </p:nvSpPr>
        <p:spPr/>
        <p:txBody>
          <a:bodyPr>
            <a:normAutofit/>
          </a:bodyPr>
          <a:lstStyle/>
          <a:p>
            <a:r>
              <a:rPr lang="en-US" sz="2000" dirty="0" smtClean="0"/>
              <a:t>The 3 by 5 initiative- a global effort to provide 3 million people in low-and middle-income countries with antiretroviral therapy by 2005- was launched in 2003. at that time, an estimated 400,000 people were receiving the life-prolonging treatment. 5 years later, by December 2008, that figure had increased 10-fold- to approx. 4 million people. </a:t>
            </a:r>
            <a:endParaRPr lang="en-US" sz="2000" dirty="0"/>
          </a:p>
        </p:txBody>
      </p:sp>
      <p:pic>
        <p:nvPicPr>
          <p:cNvPr id="11" name="Picture 3"/>
          <p:cNvPicPr>
            <a:picLocks noGrp="1" noChangeAspect="1" noChangeArrowheads="1"/>
          </p:cNvPicPr>
          <p:nvPr>
            <p:ph idx="1"/>
          </p:nvPr>
        </p:nvPicPr>
        <p:blipFill>
          <a:blip r:embed="rId2" cstate="print"/>
          <a:srcRect l="18012" t="20206" r="44721" b="10850"/>
          <a:stretch>
            <a:fillRect/>
          </a:stretch>
        </p:blipFill>
        <p:spPr bwMode="auto">
          <a:xfrm>
            <a:off x="4153523" y="273050"/>
            <a:ext cx="3954804" cy="5853113"/>
          </a:xfrm>
          <a:prstGeom prst="rect">
            <a:avLst/>
          </a:prstGeom>
          <a:noFill/>
          <a:ln w="9525">
            <a:noFill/>
            <a:miter lim="800000"/>
            <a:headEnd/>
            <a:tailEnd/>
          </a:ln>
        </p:spPr>
      </p:pic>
    </p:spTree>
    <p:extLst>
      <p:ext uri="{BB962C8B-B14F-4D97-AF65-F5344CB8AC3E}">
        <p14:creationId xmlns:p14="http://schemas.microsoft.com/office/powerpoint/2010/main" xmlns="" val="42083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Target 3</a:t>
            </a:r>
            <a:endParaRPr lang="en-US" sz="6600" dirty="0"/>
          </a:p>
        </p:txBody>
      </p:sp>
      <p:sp>
        <p:nvSpPr>
          <p:cNvPr id="4" name="Text Placeholder 3"/>
          <p:cNvSpPr>
            <a:spLocks noGrp="1"/>
          </p:cNvSpPr>
          <p:nvPr>
            <p:ph type="body" sz="half" idx="2"/>
          </p:nvPr>
        </p:nvSpPr>
        <p:spPr/>
        <p:txBody>
          <a:bodyPr>
            <a:normAutofit/>
          </a:bodyPr>
          <a:lstStyle/>
          <a:p>
            <a:r>
              <a:rPr lang="en-US" sz="3200" dirty="0" smtClean="0"/>
              <a:t>Global production of mosquito nets has increased fivefold since 2004—rising from 30 million to 150 million in 2009.</a:t>
            </a:r>
            <a:endParaRPr lang="en-US" sz="3200" dirty="0"/>
          </a:p>
        </p:txBody>
      </p:sp>
      <p:pic>
        <p:nvPicPr>
          <p:cNvPr id="7" name="Picture 2"/>
          <p:cNvPicPr>
            <a:picLocks noGrp="1" noChangeAspect="1" noChangeArrowheads="1"/>
          </p:cNvPicPr>
          <p:nvPr>
            <p:ph idx="1"/>
          </p:nvPr>
        </p:nvPicPr>
        <p:blipFill>
          <a:blip r:embed="rId2" cstate="print"/>
          <a:srcRect l="16522" t="22069" r="44721" b="18304"/>
          <a:stretch>
            <a:fillRect/>
          </a:stretch>
        </p:blipFill>
        <p:spPr bwMode="auto">
          <a:xfrm>
            <a:off x="3768298" y="291717"/>
            <a:ext cx="4725253" cy="5815779"/>
          </a:xfrm>
          <a:prstGeom prst="rect">
            <a:avLst/>
          </a:prstGeom>
          <a:noFill/>
          <a:ln w="9525">
            <a:noFill/>
            <a:miter lim="800000"/>
            <a:headEnd/>
            <a:tailEnd/>
          </a:ln>
        </p:spPr>
      </p:pic>
    </p:spTree>
    <p:extLst>
      <p:ext uri="{BB962C8B-B14F-4D97-AF65-F5344CB8AC3E}">
        <p14:creationId xmlns:p14="http://schemas.microsoft.com/office/powerpoint/2010/main" xmlns="" val="168964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JEOPARDY!!!!</a:t>
            </a:r>
          </a:p>
          <a:p>
            <a:pPr algn="ctr">
              <a:buNone/>
            </a:pPr>
            <a:endParaRPr lang="en-US" dirty="0"/>
          </a:p>
          <a:p>
            <a:pPr algn="ctr">
              <a:buNone/>
            </a:pPr>
            <a:r>
              <a:rPr lang="en-US" dirty="0" smtClean="0">
                <a:hlinkClick r:id="rId2"/>
              </a:rPr>
              <a:t>http://jeopardylabs.com/play/brianna-callie-and-corazons-presentation</a:t>
            </a: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Target 3</a:t>
            </a:r>
            <a:endParaRPr lang="en-US" sz="6600" dirty="0"/>
          </a:p>
        </p:txBody>
      </p:sp>
      <p:sp>
        <p:nvSpPr>
          <p:cNvPr id="4" name="Text Placeholder 3"/>
          <p:cNvSpPr>
            <a:spLocks noGrp="1"/>
          </p:cNvSpPr>
          <p:nvPr>
            <p:ph type="body" sz="half" idx="2"/>
          </p:nvPr>
        </p:nvSpPr>
        <p:spPr/>
        <p:txBody>
          <a:bodyPr>
            <a:noAutofit/>
          </a:bodyPr>
          <a:lstStyle/>
          <a:p>
            <a:r>
              <a:rPr lang="en-US" sz="2800" dirty="0" smtClean="0"/>
              <a:t>Since 2003, countries have shifted their national drug policies to promote </a:t>
            </a:r>
            <a:r>
              <a:rPr lang="en-US" sz="2800" dirty="0" err="1" smtClean="0"/>
              <a:t>artemisinin</a:t>
            </a:r>
            <a:r>
              <a:rPr lang="en-US" sz="2800" dirty="0" smtClean="0"/>
              <a:t>-based combination therapies, a more effective-but also more expensive-treatment course. </a:t>
            </a:r>
            <a:endParaRPr lang="en-US" sz="2800" dirty="0"/>
          </a:p>
        </p:txBody>
      </p:sp>
      <p:pic>
        <p:nvPicPr>
          <p:cNvPr id="12" name="Picture 4"/>
          <p:cNvPicPr>
            <a:picLocks noGrp="1" noChangeAspect="1" noChangeArrowheads="1"/>
          </p:cNvPicPr>
          <p:nvPr>
            <p:ph idx="1"/>
          </p:nvPr>
        </p:nvPicPr>
        <p:blipFill>
          <a:blip r:embed="rId2" cstate="print"/>
          <a:srcRect l="46335" t="18342" r="14907" b="22030"/>
          <a:stretch>
            <a:fillRect/>
          </a:stretch>
        </p:blipFill>
        <p:spPr bwMode="auto">
          <a:xfrm>
            <a:off x="3810000" y="304800"/>
            <a:ext cx="4725375" cy="5815877"/>
          </a:xfrm>
          <a:prstGeom prst="rect">
            <a:avLst/>
          </a:prstGeom>
          <a:noFill/>
          <a:ln w="9525">
            <a:noFill/>
            <a:miter lim="800000"/>
            <a:headEnd/>
            <a:tailEnd/>
          </a:ln>
        </p:spPr>
      </p:pic>
    </p:spTree>
    <p:extLst>
      <p:ext uri="{BB962C8B-B14F-4D97-AF65-F5344CB8AC3E}">
        <p14:creationId xmlns:p14="http://schemas.microsoft.com/office/powerpoint/2010/main" xmlns="" val="32699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Target 3</a:t>
            </a:r>
            <a:endParaRPr lang="en-US" sz="6600" dirty="0"/>
          </a:p>
        </p:txBody>
      </p:sp>
      <p:sp>
        <p:nvSpPr>
          <p:cNvPr id="4" name="Text Placeholder 3"/>
          <p:cNvSpPr>
            <a:spLocks noGrp="1"/>
          </p:cNvSpPr>
          <p:nvPr>
            <p:ph type="body" sz="half" idx="2"/>
          </p:nvPr>
        </p:nvSpPr>
        <p:spPr/>
        <p:txBody>
          <a:bodyPr>
            <a:normAutofit/>
          </a:bodyPr>
          <a:lstStyle/>
          <a:p>
            <a:r>
              <a:rPr lang="en-US" sz="2800" dirty="0" smtClean="0"/>
              <a:t>If current trends are sustained, the world as a whole will have already achieved the MDG target of halting and reversing the incidence of tuberculosis in 2004. </a:t>
            </a:r>
            <a:endParaRPr lang="en-US" sz="2800" dirty="0"/>
          </a:p>
        </p:txBody>
      </p:sp>
      <p:pic>
        <p:nvPicPr>
          <p:cNvPr id="11" name="Picture 3"/>
          <p:cNvPicPr>
            <a:picLocks noGrp="1" noChangeAspect="1" noChangeArrowheads="1"/>
          </p:cNvPicPr>
          <p:nvPr>
            <p:ph idx="1"/>
          </p:nvPr>
        </p:nvPicPr>
        <p:blipFill>
          <a:blip r:embed="rId2" cstate="print"/>
          <a:srcRect l="18012" t="20206" r="53665" b="7123"/>
          <a:stretch>
            <a:fillRect/>
          </a:stretch>
        </p:blipFill>
        <p:spPr bwMode="auto">
          <a:xfrm>
            <a:off x="4705169" y="273050"/>
            <a:ext cx="2851511" cy="5853113"/>
          </a:xfrm>
          <a:prstGeom prst="rect">
            <a:avLst/>
          </a:prstGeom>
          <a:noFill/>
          <a:ln w="9525">
            <a:noFill/>
            <a:miter lim="800000"/>
            <a:headEnd/>
            <a:tailEnd/>
          </a:ln>
        </p:spPr>
      </p:pic>
    </p:spTree>
    <p:extLst>
      <p:ext uri="{BB962C8B-B14F-4D97-AF65-F5344CB8AC3E}">
        <p14:creationId xmlns:p14="http://schemas.microsoft.com/office/powerpoint/2010/main" xmlns="" val="9909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and Concerns</a:t>
            </a:r>
            <a:endParaRPr lang="en-US" dirty="0"/>
          </a:p>
        </p:txBody>
      </p:sp>
      <p:sp>
        <p:nvSpPr>
          <p:cNvPr id="3" name="Content Placeholder 2"/>
          <p:cNvSpPr>
            <a:spLocks noGrp="1"/>
          </p:cNvSpPr>
          <p:nvPr>
            <p:ph idx="1"/>
          </p:nvPr>
        </p:nvSpPr>
        <p:spPr>
          <a:xfrm>
            <a:off x="457200" y="1371600"/>
            <a:ext cx="8229600" cy="4800600"/>
          </a:xfrm>
        </p:spPr>
        <p:txBody>
          <a:bodyPr>
            <a:normAutofit fontScale="85000" lnSpcReduction="20000"/>
          </a:bodyPr>
          <a:lstStyle/>
          <a:p>
            <a:pPr algn="just"/>
            <a:r>
              <a:rPr lang="en-US" sz="2000" dirty="0" smtClean="0">
                <a:latin typeface="Bodoni MT" pitchFamily="18" charset="0"/>
              </a:rPr>
              <a:t>Aid for supporting the MDGs has continually increased over the years but more than half the aid is toward debt relief, with much of the remaining being dispersed for military aid and natural disaster relief. </a:t>
            </a:r>
          </a:p>
          <a:p>
            <a:pPr algn="just"/>
            <a:endParaRPr lang="en-US" sz="2000" dirty="0" smtClean="0">
              <a:latin typeface="Bodoni MT" pitchFamily="18" charset="0"/>
            </a:endParaRPr>
          </a:p>
          <a:p>
            <a:pPr algn="just"/>
            <a:r>
              <a:rPr lang="en-US" sz="2000" dirty="0" smtClean="0">
                <a:latin typeface="Bodoni MT" pitchFamily="18" charset="0"/>
              </a:rPr>
              <a:t>It is difficult to convince some national and regional leaders to address the issue of chronic food insecurity. Because the frequency of large scale mortality from famine rarely occurs, the sense of urgency to address chronic hunger is lacking. Yet chronic hunger affects overall human health,  national economic development, and the overall capabilities of a nation. </a:t>
            </a:r>
          </a:p>
          <a:p>
            <a:pPr algn="just"/>
            <a:endParaRPr lang="en-US" sz="2000" dirty="0" smtClean="0">
              <a:latin typeface="Bodoni MT" pitchFamily="18" charset="0"/>
            </a:endParaRPr>
          </a:p>
          <a:p>
            <a:pPr algn="just"/>
            <a:r>
              <a:rPr lang="en-US" sz="2000" dirty="0" smtClean="0">
                <a:latin typeface="Bodoni MT" pitchFamily="18" charset="0"/>
              </a:rPr>
              <a:t>Evidence shows that to help communities gain food security it takes 1/10th of the cost to do so by offering agricultural support rather than providing aid in times of crisis yet most governments respond better to a crisis than to a slow onset disaster.</a:t>
            </a:r>
          </a:p>
          <a:p>
            <a:pPr algn="just"/>
            <a:endParaRPr lang="en-US" sz="2000" dirty="0" smtClean="0">
              <a:latin typeface="Bodoni MT" pitchFamily="18" charset="0"/>
            </a:endParaRPr>
          </a:p>
          <a:p>
            <a:pPr algn="just"/>
            <a:r>
              <a:rPr lang="en-US" sz="2000" dirty="0" smtClean="0">
                <a:latin typeface="Bodoni MT" pitchFamily="18" charset="0"/>
              </a:rPr>
              <a:t>Cultural differences between countries and even within countries, often seen through Urban/Rural lifestyle differences, can mean resistance to accept and follow through with recommended interventions. </a:t>
            </a:r>
          </a:p>
          <a:p>
            <a:pPr algn="just"/>
            <a:endParaRPr lang="en-US" sz="2000" dirty="0" smtClean="0">
              <a:latin typeface="Bodoni MT" pitchFamily="18" charset="0"/>
            </a:endParaRPr>
          </a:p>
          <a:p>
            <a:pPr algn="just"/>
            <a:r>
              <a:rPr lang="en-US" sz="2000" dirty="0" smtClean="0">
                <a:latin typeface="Bodoni MT" pitchFamily="18" charset="0"/>
              </a:rPr>
              <a:t>Data collection issues with systematic underreporting and misreporting are common, and estimates lie within large ranges of uncertainty. (UNPF, WHO, etc.)</a:t>
            </a:r>
          </a:p>
          <a:p>
            <a:pPr algn="just"/>
            <a:endParaRPr lang="en-US" sz="2000" dirty="0">
              <a:latin typeface="Bodoni MT" pitchFamily="18" charset="0"/>
            </a:endParaRPr>
          </a:p>
        </p:txBody>
      </p:sp>
    </p:spTree>
    <p:extLst>
      <p:ext uri="{BB962C8B-B14F-4D97-AF65-F5344CB8AC3E}">
        <p14:creationId xmlns:p14="http://schemas.microsoft.com/office/powerpoint/2010/main" xmlns="" val="3942061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Sources</a:t>
            </a:r>
            <a:endParaRPr lang="en-US" u="sng" dirty="0"/>
          </a:p>
        </p:txBody>
      </p:sp>
      <p:sp>
        <p:nvSpPr>
          <p:cNvPr id="3" name="Content Placeholder 2"/>
          <p:cNvSpPr>
            <a:spLocks noGrp="1"/>
          </p:cNvSpPr>
          <p:nvPr>
            <p:ph idx="1"/>
          </p:nvPr>
        </p:nvSpPr>
        <p:spPr/>
        <p:txBody>
          <a:bodyPr>
            <a:normAutofit/>
          </a:bodyPr>
          <a:lstStyle/>
          <a:p>
            <a:pPr>
              <a:buNone/>
            </a:pPr>
            <a:endParaRPr lang="en-US" sz="1200" dirty="0" smtClean="0">
              <a:latin typeface="Bodoni MT" pitchFamily="18" charset="0"/>
            </a:endParaRPr>
          </a:p>
          <a:p>
            <a:endParaRPr lang="en-US" sz="1200" dirty="0" smtClean="0">
              <a:latin typeface="Bodoni MT" pitchFamily="18" charset="0"/>
            </a:endParaRPr>
          </a:p>
          <a:p>
            <a:r>
              <a:rPr lang="en-US" sz="1200" dirty="0" smtClean="0">
                <a:latin typeface="Bodoni MT" pitchFamily="18" charset="0"/>
              </a:rPr>
              <a:t>MDG MONITOR. 2007. United Nations Development </a:t>
            </a:r>
            <a:r>
              <a:rPr lang="en-US" sz="1200" dirty="0" err="1" smtClean="0">
                <a:latin typeface="Bodoni MT" pitchFamily="18" charset="0"/>
              </a:rPr>
              <a:t>Programme</a:t>
            </a:r>
            <a:r>
              <a:rPr lang="en-US" sz="1200" dirty="0" smtClean="0">
                <a:latin typeface="Bodoni MT" pitchFamily="18" charset="0"/>
              </a:rPr>
              <a:t>. 8 May 2012. </a:t>
            </a:r>
            <a:r>
              <a:rPr lang="en-US" sz="1200" dirty="0" smtClean="0">
                <a:latin typeface="Bodoni MT" pitchFamily="18" charset="0"/>
                <a:hlinkClick r:id="rId2"/>
              </a:rPr>
              <a:t>http://www.mdgmonitor.org</a:t>
            </a:r>
            <a:endParaRPr lang="en-US" sz="1200" i="1" dirty="0" smtClean="0">
              <a:latin typeface="Bodoni MT" pitchFamily="18" charset="0"/>
            </a:endParaRPr>
          </a:p>
          <a:p>
            <a:endParaRPr lang="en-US" sz="1200" dirty="0" smtClean="0">
              <a:latin typeface="Bodoni MT" pitchFamily="18" charset="0"/>
            </a:endParaRPr>
          </a:p>
          <a:p>
            <a:r>
              <a:rPr lang="en-US" sz="1200" i="1" dirty="0" smtClean="0">
                <a:latin typeface="Bodoni MT" pitchFamily="18" charset="0"/>
              </a:rPr>
              <a:t>UNICEF</a:t>
            </a:r>
            <a:r>
              <a:rPr lang="en-US" sz="1200" dirty="0" smtClean="0">
                <a:latin typeface="Bodoni MT" pitchFamily="18" charset="0"/>
              </a:rPr>
              <a:t>. 2012. United States Fund for UNICEF. 8 May 2012. </a:t>
            </a:r>
            <a:r>
              <a:rPr lang="en-US" sz="1200" dirty="0" smtClean="0">
                <a:latin typeface="Bodoni MT" pitchFamily="18" charset="0"/>
                <a:hlinkClick r:id="rId3"/>
              </a:rPr>
              <a:t>http://www.unicefusa.org</a:t>
            </a:r>
            <a:endParaRPr lang="en-US" sz="1200" dirty="0" smtClean="0">
              <a:latin typeface="Bodoni MT" pitchFamily="18" charset="0"/>
            </a:endParaRPr>
          </a:p>
          <a:p>
            <a:endParaRPr lang="en-US" sz="1200" dirty="0" smtClean="0">
              <a:latin typeface="Bodoni MT" pitchFamily="18" charset="0"/>
            </a:endParaRPr>
          </a:p>
          <a:p>
            <a:r>
              <a:rPr lang="en-US" sz="1200" dirty="0" smtClean="0">
                <a:latin typeface="Bodoni MT" pitchFamily="18" charset="0"/>
              </a:rPr>
              <a:t>World Health Organization. 2012. WHO. 15 May 2012. </a:t>
            </a:r>
            <a:r>
              <a:rPr lang="en-US" sz="1200" dirty="0" smtClean="0">
                <a:latin typeface="Bodoni MT" pitchFamily="18" charset="0"/>
                <a:hlinkClick r:id="rId4"/>
              </a:rPr>
              <a:t>http://www.who.int</a:t>
            </a:r>
            <a:r>
              <a:rPr lang="en-US" sz="1200" dirty="0" smtClean="0">
                <a:latin typeface="Bodoni MT" pitchFamily="18" charset="0"/>
              </a:rPr>
              <a:t> </a:t>
            </a:r>
          </a:p>
          <a:p>
            <a:endParaRPr lang="en-US" sz="1200" dirty="0" smtClean="0">
              <a:latin typeface="Bodoni MT" pitchFamily="18" charset="0"/>
            </a:endParaRPr>
          </a:p>
          <a:p>
            <a:r>
              <a:rPr lang="en-US" sz="1200" dirty="0" smtClean="0">
                <a:latin typeface="Bodoni MT" pitchFamily="18" charset="0"/>
              </a:rPr>
              <a:t>United Nations Millennium Development Goals. 2012. United Nations. 15 May 2012. </a:t>
            </a:r>
            <a:r>
              <a:rPr lang="en-US" sz="1200" dirty="0" smtClean="0">
                <a:latin typeface="Bodoni MT" pitchFamily="18" charset="0"/>
                <a:hlinkClick r:id="rId5"/>
              </a:rPr>
              <a:t>http://www.un.org</a:t>
            </a:r>
            <a:r>
              <a:rPr lang="en-US" sz="1200" dirty="0" smtClean="0">
                <a:latin typeface="Bodoni MT" pitchFamily="18" charset="0"/>
              </a:rPr>
              <a:t> </a:t>
            </a:r>
          </a:p>
          <a:p>
            <a:endParaRPr lang="en-US" sz="1200" dirty="0" smtClean="0">
              <a:latin typeface="Bodoni MT" pitchFamily="18" charset="0"/>
            </a:endParaRPr>
          </a:p>
          <a:p>
            <a:r>
              <a:rPr lang="en-US" sz="1200" dirty="0" smtClean="0">
                <a:latin typeface="Bodoni MT" pitchFamily="18" charset="0"/>
              </a:rPr>
              <a:t>Groundswell International. 2011. Groundswell International. 8 May 2012. &lt;http://www.groundswellinternational.org&gt; </a:t>
            </a:r>
          </a:p>
          <a:p>
            <a:endParaRPr lang="en-US" sz="1200" dirty="0" smtClean="0">
              <a:latin typeface="Bodoni MT" pitchFamily="18" charset="0"/>
            </a:endParaRPr>
          </a:p>
          <a:p>
            <a:r>
              <a:rPr lang="en-US" sz="1200" b="1" dirty="0" err="1" smtClean="0">
                <a:latin typeface="Bodoni MT" pitchFamily="18" charset="0"/>
              </a:rPr>
              <a:t>Gubbels</a:t>
            </a:r>
            <a:r>
              <a:rPr lang="en-US" sz="1200" b="1" dirty="0" smtClean="0">
                <a:latin typeface="Bodoni MT" pitchFamily="18" charset="0"/>
              </a:rPr>
              <a:t>, Peter</a:t>
            </a:r>
            <a:r>
              <a:rPr lang="en-US" sz="1200" b="1" i="1" dirty="0" smtClean="0">
                <a:latin typeface="Bodoni MT" pitchFamily="18" charset="0"/>
              </a:rPr>
              <a:t>. “</a:t>
            </a:r>
            <a:r>
              <a:rPr lang="en-US" sz="1200" dirty="0" smtClean="0">
                <a:latin typeface="Bodoni MT" pitchFamily="18" charset="0"/>
              </a:rPr>
              <a:t>A new drumbeat in the Sahel.” </a:t>
            </a:r>
            <a:r>
              <a:rPr lang="en-US" sz="1200" u="sng" dirty="0" smtClean="0">
                <a:latin typeface="Bodoni MT" pitchFamily="18" charset="0"/>
                <a:hlinkClick r:id="rId6" tooltip="We strengthen rural communities to build healthy farming and food systems from the bottom up"/>
              </a:rPr>
              <a:t>Groundswell International</a:t>
            </a:r>
            <a:r>
              <a:rPr lang="en-US" sz="1200" u="sng" dirty="0" smtClean="0">
                <a:latin typeface="Bodoni MT" pitchFamily="18" charset="0"/>
              </a:rPr>
              <a:t>.</a:t>
            </a:r>
            <a:r>
              <a:rPr lang="en-US" sz="1200" dirty="0" smtClean="0">
                <a:latin typeface="Bodoni MT" pitchFamily="18" charset="0"/>
              </a:rPr>
              <a:t> March 27, 2012</a:t>
            </a:r>
          </a:p>
          <a:p>
            <a:endParaRPr lang="en-US" sz="1200" dirty="0" smtClean="0">
              <a:latin typeface="Bodoni MT" pitchFamily="18" charset="0"/>
            </a:endParaRPr>
          </a:p>
          <a:p>
            <a:r>
              <a:rPr lang="en-US" sz="1200" u="sng" dirty="0" smtClean="0">
                <a:latin typeface="Bodoni MT" pitchFamily="18" charset="0"/>
              </a:rPr>
              <a:t>Micah Challenge</a:t>
            </a:r>
            <a:r>
              <a:rPr lang="en-US" sz="1200" dirty="0" smtClean="0">
                <a:latin typeface="Bodoni MT" pitchFamily="18" charset="0"/>
              </a:rPr>
              <a:t>. 2011. Micah Challenge. 8 May 2012</a:t>
            </a:r>
            <a:r>
              <a:rPr lang="en-US" sz="1200" b="1" dirty="0" smtClean="0">
                <a:latin typeface="Bodoni MT" pitchFamily="18" charset="0"/>
              </a:rPr>
              <a:t> &lt; </a:t>
            </a:r>
            <a:r>
              <a:rPr lang="en-US" sz="1200" b="1" dirty="0" smtClean="0">
                <a:latin typeface="Bodoni MT" pitchFamily="18" charset="0"/>
                <a:hlinkClick r:id="rId7"/>
              </a:rPr>
              <a:t>http://micahchallenge.org</a:t>
            </a:r>
            <a:r>
              <a:rPr lang="en-US" sz="1200" b="1" dirty="0" smtClean="0">
                <a:latin typeface="Bodoni MT" pitchFamily="18" charset="0"/>
              </a:rPr>
              <a:t>&gt;.</a:t>
            </a:r>
          </a:p>
          <a:p>
            <a:endParaRPr lang="en-US" sz="1200" b="1" dirty="0" smtClean="0">
              <a:latin typeface="Bodoni MT" pitchFamily="18" charset="0"/>
            </a:endParaRPr>
          </a:p>
          <a:p>
            <a:r>
              <a:rPr lang="es-ES" sz="1200" dirty="0" smtClean="0">
                <a:latin typeface="Bodoni MT" pitchFamily="18" charset="0"/>
              </a:rPr>
              <a:t>“Norma Técnica Para la Atención del Parto Vertical con Adecuación Intercultural”.</a:t>
            </a:r>
            <a:endParaRPr lang="en-US" sz="1200" b="1" dirty="0" smtClean="0">
              <a:latin typeface="Bodoni MT" pitchFamily="18" charset="0"/>
            </a:endParaRPr>
          </a:p>
          <a:p>
            <a:endParaRPr lang="en-US" sz="1200" b="1" dirty="0" smtClean="0">
              <a:latin typeface="Bodoni MT" pitchFamily="18" charset="0"/>
            </a:endParaRPr>
          </a:p>
          <a:p>
            <a:endParaRPr lang="en-US" sz="1200" b="1" dirty="0" smtClean="0">
              <a:latin typeface="Bodoni MT" pitchFamily="18" charset="0"/>
            </a:endParaRPr>
          </a:p>
          <a:p>
            <a:endParaRPr lang="en-US" sz="1200" dirty="0" smtClean="0">
              <a:latin typeface="Bodoni MT" pitchFamily="18" charset="0"/>
            </a:endParaRPr>
          </a:p>
          <a:p>
            <a:endParaRPr lang="en-US" sz="1200" dirty="0" smtClean="0">
              <a:latin typeface="Bodoni MT" pitchFamily="18" charset="0"/>
            </a:endParaRPr>
          </a:p>
          <a:p>
            <a:endParaRPr lang="en-US" sz="1200" dirty="0" smtClean="0">
              <a:latin typeface="Bodoni MT" pitchFamily="18" charset="0"/>
            </a:endParaRPr>
          </a:p>
          <a:p>
            <a:endParaRPr lang="en-US" sz="1200" dirty="0" smtClean="0">
              <a:latin typeface="Bodoni MT" pitchFamily="18" charset="0"/>
            </a:endParaRPr>
          </a:p>
          <a:p>
            <a:endParaRPr lang="en-US" dirty="0"/>
          </a:p>
        </p:txBody>
      </p:sp>
    </p:spTree>
    <p:extLst>
      <p:ext uri="{BB962C8B-B14F-4D97-AF65-F5344CB8AC3E}">
        <p14:creationId xmlns:p14="http://schemas.microsoft.com/office/powerpoint/2010/main" xmlns="" val="234859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4</a:t>
            </a:r>
            <a:r>
              <a:rPr lang="en-US" b="1" u="sng" baseline="30000" dirty="0" smtClean="0"/>
              <a:t>th</a:t>
            </a:r>
            <a:r>
              <a:rPr lang="en-US" b="1" u="sng" dirty="0" smtClean="0"/>
              <a:t> Millennium Development Goal</a:t>
            </a:r>
            <a:endParaRPr lang="en-US" b="1" u="sng" dirty="0"/>
          </a:p>
        </p:txBody>
      </p:sp>
      <p:sp>
        <p:nvSpPr>
          <p:cNvPr id="5" name="Content Placeholder 4"/>
          <p:cNvSpPr>
            <a:spLocks noGrp="1"/>
          </p:cNvSpPr>
          <p:nvPr>
            <p:ph idx="1"/>
          </p:nvPr>
        </p:nvSpPr>
        <p:spPr>
          <a:xfrm>
            <a:off x="381000" y="1371600"/>
            <a:ext cx="7620000" cy="2286000"/>
          </a:xfrm>
        </p:spPr>
        <p:txBody>
          <a:bodyPr>
            <a:normAutofit/>
          </a:bodyPr>
          <a:lstStyle/>
          <a:p>
            <a:pPr algn="ctr">
              <a:buNone/>
            </a:pPr>
            <a:r>
              <a:rPr lang="en-US" b="1" dirty="0" smtClean="0"/>
              <a:t>  </a:t>
            </a:r>
            <a:r>
              <a:rPr lang="en-US" b="1" dirty="0" smtClean="0">
                <a:solidFill>
                  <a:srgbClr val="228E37"/>
                </a:solidFill>
              </a:rPr>
              <a:t>Target Goal</a:t>
            </a:r>
            <a:r>
              <a:rPr lang="en-US" dirty="0" smtClean="0"/>
              <a:t>: </a:t>
            </a:r>
            <a:r>
              <a:rPr lang="en-US" b="1" dirty="0" smtClean="0"/>
              <a:t>To reduce by two thirds, between 1990 and 2015, the under-five mortality rate</a:t>
            </a:r>
            <a:endParaRPr lang="en-US" b="1" i="1" dirty="0" smtClean="0"/>
          </a:p>
          <a:p>
            <a:pPr>
              <a:buNone/>
            </a:pPr>
            <a:endParaRPr lang="en-US" sz="2000" b="1" dirty="0" smtClean="0"/>
          </a:p>
          <a:p>
            <a:pPr>
              <a:buNone/>
            </a:pPr>
            <a:endParaRPr lang="en-US" sz="2000" b="1" dirty="0" smtClean="0"/>
          </a:p>
          <a:p>
            <a:pPr>
              <a:buNone/>
            </a:pPr>
            <a:endParaRPr lang="en-US" sz="2000" b="1" dirty="0" smtClean="0"/>
          </a:p>
          <a:p>
            <a:pPr>
              <a:buNone/>
            </a:pPr>
            <a:endParaRPr lang="en-US" sz="1200" b="1" dirty="0" smtClean="0"/>
          </a:p>
        </p:txBody>
      </p:sp>
      <p:pic>
        <p:nvPicPr>
          <p:cNvPr id="4" name="Picture 2"/>
          <p:cNvPicPr>
            <a:picLocks noChangeAspect="1" noChangeArrowheads="1"/>
          </p:cNvPicPr>
          <p:nvPr/>
        </p:nvPicPr>
        <p:blipFill>
          <a:blip r:embed="rId2" cstate="print"/>
          <a:srcRect l="30000" t="50400" r="54000" b="15600"/>
          <a:stretch>
            <a:fillRect/>
          </a:stretch>
        </p:blipFill>
        <p:spPr bwMode="auto">
          <a:xfrm>
            <a:off x="6172200" y="2743200"/>
            <a:ext cx="2712720" cy="3602836"/>
          </a:xfrm>
          <a:prstGeom prst="rect">
            <a:avLst/>
          </a:prstGeom>
          <a:noFill/>
          <a:ln w="9525">
            <a:noFill/>
            <a:miter lim="800000"/>
            <a:headEnd/>
            <a:tailEnd/>
          </a:ln>
        </p:spPr>
      </p:pic>
      <p:sp>
        <p:nvSpPr>
          <p:cNvPr id="7" name="TextBox 6"/>
          <p:cNvSpPr txBox="1"/>
          <p:nvPr/>
        </p:nvSpPr>
        <p:spPr>
          <a:xfrm>
            <a:off x="381000" y="3352800"/>
            <a:ext cx="4876800" cy="830997"/>
          </a:xfrm>
          <a:prstGeom prst="rect">
            <a:avLst/>
          </a:prstGeom>
          <a:noFill/>
        </p:spPr>
        <p:txBody>
          <a:bodyPr wrap="square" rtlCol="0">
            <a:spAutoFit/>
          </a:bodyPr>
          <a:lstStyle/>
          <a:p>
            <a:pPr algn="ctr">
              <a:buNone/>
            </a:pPr>
            <a:r>
              <a:rPr lang="en-US" sz="2400" b="1" dirty="0" smtClean="0"/>
              <a:t>67 countries are defined as having </a:t>
            </a:r>
          </a:p>
          <a:p>
            <a:pPr algn="ctr">
              <a:buNone/>
            </a:pPr>
            <a:r>
              <a:rPr lang="en-US" sz="2400" b="1" dirty="0" smtClean="0"/>
              <a:t>HIGH MORTALITY RATES.</a:t>
            </a:r>
          </a:p>
        </p:txBody>
      </p:sp>
      <p:sp>
        <p:nvSpPr>
          <p:cNvPr id="9" name="Rectangle 8"/>
          <p:cNvSpPr/>
          <p:nvPr/>
        </p:nvSpPr>
        <p:spPr>
          <a:xfrm>
            <a:off x="152400" y="4572000"/>
            <a:ext cx="5410200" cy="830997"/>
          </a:xfrm>
          <a:prstGeom prst="rect">
            <a:avLst/>
          </a:prstGeom>
        </p:spPr>
        <p:txBody>
          <a:bodyPr wrap="square">
            <a:spAutoFit/>
          </a:bodyPr>
          <a:lstStyle/>
          <a:p>
            <a:pPr algn="ctr">
              <a:buNone/>
            </a:pPr>
            <a:r>
              <a:rPr lang="en-US" sz="2400" b="1" dirty="0" smtClean="0"/>
              <a:t>High Mortality Rate: </a:t>
            </a:r>
          </a:p>
          <a:p>
            <a:pPr algn="ctr">
              <a:buNone/>
            </a:pPr>
            <a:r>
              <a:rPr lang="en-US" sz="2400" b="1" dirty="0" smtClean="0"/>
              <a:t>“40 or more deaths per 1000 live births</a:t>
            </a:r>
            <a:r>
              <a:rPr lang="en-US" sz="2000" b="1" dirty="0" smtClean="0"/>
              <a:t>”</a:t>
            </a:r>
            <a:endParaRPr lang="en-US" sz="2000" b="1" dirty="0"/>
          </a:p>
        </p:txBody>
      </p:sp>
      <p:pic>
        <p:nvPicPr>
          <p:cNvPr id="10" name="Picture 2"/>
          <p:cNvPicPr>
            <a:picLocks noChangeAspect="1" noChangeArrowheads="1"/>
          </p:cNvPicPr>
          <p:nvPr/>
        </p:nvPicPr>
        <p:blipFill>
          <a:blip r:embed="rId2" cstate="print"/>
          <a:srcRect l="6750" t="50400" r="90000" b="15600"/>
          <a:stretch>
            <a:fillRect/>
          </a:stretch>
        </p:blipFill>
        <p:spPr bwMode="auto">
          <a:xfrm>
            <a:off x="5638800" y="2743200"/>
            <a:ext cx="551023" cy="3602836"/>
          </a:xfrm>
          <a:prstGeom prst="rect">
            <a:avLst/>
          </a:prstGeom>
          <a:noFill/>
          <a:ln w="9525">
            <a:noFill/>
            <a:miter lim="800000"/>
            <a:headEnd/>
            <a:tailEnd/>
          </a:ln>
        </p:spPr>
      </p:pic>
    </p:spTree>
    <p:extLst>
      <p:ext uri="{BB962C8B-B14F-4D97-AF65-F5344CB8AC3E}">
        <p14:creationId xmlns:p14="http://schemas.microsoft.com/office/powerpoint/2010/main" xmlns="" val="330862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dirty="0" smtClean="0"/>
              <a:t>Major Issues to Address</a:t>
            </a:r>
            <a:br>
              <a:rPr lang="en-US" sz="3200" dirty="0" smtClean="0"/>
            </a:br>
            <a:r>
              <a:rPr lang="en-US" sz="3200" dirty="0" smtClean="0"/>
              <a:t>Affecting the Health and Survival of Children</a:t>
            </a:r>
            <a:endParaRPr lang="en-US" sz="3200" dirty="0"/>
          </a:p>
        </p:txBody>
      </p:sp>
      <p:sp>
        <p:nvSpPr>
          <p:cNvPr id="4" name="Text Placeholder 3"/>
          <p:cNvSpPr>
            <a:spLocks noGrp="1"/>
          </p:cNvSpPr>
          <p:nvPr>
            <p:ph type="body" idx="1"/>
          </p:nvPr>
        </p:nvSpPr>
        <p:spPr>
          <a:xfrm>
            <a:off x="0" y="2438400"/>
            <a:ext cx="3049588" cy="369887"/>
          </a:xfrm>
        </p:spPr>
        <p:txBody>
          <a:bodyPr>
            <a:normAutofit/>
          </a:bodyPr>
          <a:lstStyle/>
          <a:p>
            <a:pPr algn="ctr"/>
            <a:r>
              <a:rPr lang="en-US" sz="1800" u="sng" dirty="0" smtClean="0">
                <a:latin typeface="Bodoni MT" pitchFamily="18" charset="0"/>
              </a:rPr>
              <a:t>Malnutrition</a:t>
            </a:r>
            <a:endParaRPr lang="en-US" sz="1800" u="sng" dirty="0">
              <a:latin typeface="Bodoni MT" pitchFamily="18" charset="0"/>
            </a:endParaRPr>
          </a:p>
        </p:txBody>
      </p:sp>
      <p:sp>
        <p:nvSpPr>
          <p:cNvPr id="5" name="Text Placeholder 4"/>
          <p:cNvSpPr>
            <a:spLocks noGrp="1"/>
          </p:cNvSpPr>
          <p:nvPr>
            <p:ph type="body" sz="quarter" idx="3"/>
          </p:nvPr>
        </p:nvSpPr>
        <p:spPr>
          <a:xfrm>
            <a:off x="2667000" y="2438400"/>
            <a:ext cx="3962400" cy="369887"/>
          </a:xfrm>
        </p:spPr>
        <p:txBody>
          <a:bodyPr>
            <a:noAutofit/>
          </a:bodyPr>
          <a:lstStyle/>
          <a:p>
            <a:pPr algn="ctr"/>
            <a:r>
              <a:rPr lang="en-US" sz="1800" u="sng" dirty="0" smtClean="0">
                <a:latin typeface="Bodoni MT" pitchFamily="18" charset="0"/>
              </a:rPr>
              <a:t>Lack of Access to </a:t>
            </a:r>
            <a:r>
              <a:rPr lang="en-US" sz="1600" u="sng" dirty="0" smtClean="0">
                <a:latin typeface="Bodoni MT" pitchFamily="18" charset="0"/>
              </a:rPr>
              <a:t>Primary</a:t>
            </a:r>
            <a:r>
              <a:rPr lang="en-US" sz="1800" u="sng" dirty="0" smtClean="0">
                <a:latin typeface="Bodoni MT" pitchFamily="18" charset="0"/>
              </a:rPr>
              <a:t> Health Care</a:t>
            </a:r>
            <a:endParaRPr lang="en-US" sz="1800" u="sng" dirty="0">
              <a:latin typeface="Bodoni MT" pitchFamily="18" charset="0"/>
            </a:endParaRPr>
          </a:p>
        </p:txBody>
      </p:sp>
      <p:sp>
        <p:nvSpPr>
          <p:cNvPr id="7" name="Content Placeholder 6"/>
          <p:cNvSpPr>
            <a:spLocks noGrp="1"/>
          </p:cNvSpPr>
          <p:nvPr>
            <p:ph sz="half" idx="2"/>
          </p:nvPr>
        </p:nvSpPr>
        <p:spPr>
          <a:xfrm>
            <a:off x="6705600" y="2438400"/>
            <a:ext cx="2211388" cy="457199"/>
          </a:xfrm>
        </p:spPr>
        <p:txBody>
          <a:bodyPr>
            <a:normAutofit/>
          </a:bodyPr>
          <a:lstStyle/>
          <a:p>
            <a:pPr algn="ctr">
              <a:buNone/>
            </a:pPr>
            <a:r>
              <a:rPr lang="en-US" sz="1800" b="1" u="sng" dirty="0" smtClean="0">
                <a:latin typeface="Bodoni MT" pitchFamily="18" charset="0"/>
              </a:rPr>
              <a:t>Infrastructure</a:t>
            </a:r>
            <a:endParaRPr lang="en-US" sz="1600" b="1" u="sng" dirty="0">
              <a:latin typeface="Bodoni MT" pitchFamily="18" charset="0"/>
            </a:endParaRPr>
          </a:p>
        </p:txBody>
      </p:sp>
      <p:sp>
        <p:nvSpPr>
          <p:cNvPr id="9" name="TextBox 8"/>
          <p:cNvSpPr txBox="1"/>
          <p:nvPr/>
        </p:nvSpPr>
        <p:spPr>
          <a:xfrm>
            <a:off x="2819400" y="2819400"/>
            <a:ext cx="3733800" cy="1846659"/>
          </a:xfrm>
          <a:prstGeom prst="rect">
            <a:avLst/>
          </a:prstGeom>
          <a:noFill/>
        </p:spPr>
        <p:txBody>
          <a:bodyPr wrap="square" rtlCol="0">
            <a:spAutoFit/>
          </a:bodyPr>
          <a:lstStyle/>
          <a:p>
            <a:pPr>
              <a:buFont typeface="Arial" charset="0"/>
              <a:buChar char="•"/>
            </a:pPr>
            <a:r>
              <a:rPr lang="en-US" sz="1600" dirty="0" smtClean="0">
                <a:latin typeface="Bodoni MT" pitchFamily="18" charset="0"/>
              </a:rPr>
              <a:t>Immunizations – Preventive Medicine</a:t>
            </a:r>
          </a:p>
          <a:p>
            <a:pPr>
              <a:buFont typeface="Arial" charset="0"/>
              <a:buChar char="•"/>
            </a:pPr>
            <a:endParaRPr lang="en-US" sz="1600" dirty="0" smtClean="0">
              <a:latin typeface="Bodoni MT" pitchFamily="18" charset="0"/>
            </a:endParaRPr>
          </a:p>
          <a:p>
            <a:pPr>
              <a:buFont typeface="Arial" charset="0"/>
              <a:buChar char="•"/>
            </a:pPr>
            <a:r>
              <a:rPr lang="en-US" sz="1600" dirty="0" smtClean="0">
                <a:latin typeface="Bodoni MT" pitchFamily="18" charset="0"/>
              </a:rPr>
              <a:t>Treatments for Childhood Diseases</a:t>
            </a:r>
          </a:p>
          <a:p>
            <a:pPr>
              <a:buFont typeface="Arial" charset="0"/>
              <a:buChar char="•"/>
            </a:pPr>
            <a:endParaRPr lang="en-US" sz="1600" dirty="0" smtClean="0">
              <a:latin typeface="Bodoni MT" pitchFamily="18" charset="0"/>
            </a:endParaRPr>
          </a:p>
          <a:p>
            <a:pPr>
              <a:buFont typeface="Arial" charset="0"/>
              <a:buChar char="•"/>
            </a:pPr>
            <a:r>
              <a:rPr lang="en-US" sz="1600" dirty="0" smtClean="0">
                <a:latin typeface="Bodoni MT" pitchFamily="18" charset="0"/>
              </a:rPr>
              <a:t>Education</a:t>
            </a:r>
          </a:p>
          <a:p>
            <a:pPr>
              <a:buFont typeface="Arial" charset="0"/>
              <a:buChar char="•"/>
            </a:pPr>
            <a:endParaRPr lang="en-US" sz="1600" dirty="0" smtClean="0">
              <a:latin typeface="Bodoni MT" pitchFamily="18" charset="0"/>
            </a:endParaRPr>
          </a:p>
          <a:p>
            <a:pPr>
              <a:buFont typeface="Arial" charset="0"/>
              <a:buChar char="•"/>
            </a:pPr>
            <a:endParaRPr lang="en-US" dirty="0" smtClean="0"/>
          </a:p>
        </p:txBody>
      </p:sp>
      <p:sp>
        <p:nvSpPr>
          <p:cNvPr id="10" name="TextBox 9"/>
          <p:cNvSpPr txBox="1"/>
          <p:nvPr/>
        </p:nvSpPr>
        <p:spPr>
          <a:xfrm>
            <a:off x="685800" y="2895600"/>
            <a:ext cx="2286000" cy="2062103"/>
          </a:xfrm>
          <a:prstGeom prst="rect">
            <a:avLst/>
          </a:prstGeom>
          <a:noFill/>
        </p:spPr>
        <p:txBody>
          <a:bodyPr wrap="square" rtlCol="0">
            <a:spAutoFit/>
          </a:bodyPr>
          <a:lstStyle/>
          <a:p>
            <a:pPr>
              <a:buFont typeface="Arial" charset="0"/>
              <a:buChar char="•"/>
            </a:pPr>
            <a:r>
              <a:rPr lang="en-US" sz="1600" dirty="0" smtClean="0">
                <a:latin typeface="Bodoni MT" pitchFamily="18" charset="0"/>
              </a:rPr>
              <a:t>Stunting</a:t>
            </a:r>
          </a:p>
          <a:p>
            <a:pPr>
              <a:buFont typeface="Arial" charset="0"/>
              <a:buChar char="•"/>
            </a:pPr>
            <a:endParaRPr lang="en-US" sz="1600" dirty="0" smtClean="0">
              <a:latin typeface="Bodoni MT" pitchFamily="18" charset="0"/>
            </a:endParaRPr>
          </a:p>
          <a:p>
            <a:pPr>
              <a:buFont typeface="Arial" charset="0"/>
              <a:buChar char="•"/>
            </a:pPr>
            <a:r>
              <a:rPr lang="en-US" sz="1600" dirty="0" smtClean="0">
                <a:latin typeface="Bodoni MT" pitchFamily="18" charset="0"/>
              </a:rPr>
              <a:t>Immunity</a:t>
            </a:r>
          </a:p>
          <a:p>
            <a:pPr>
              <a:buFont typeface="Arial" charset="0"/>
              <a:buChar char="•"/>
            </a:pPr>
            <a:endParaRPr lang="en-US" sz="1600" dirty="0" smtClean="0">
              <a:latin typeface="Bodoni MT" pitchFamily="18" charset="0"/>
            </a:endParaRPr>
          </a:p>
          <a:p>
            <a:pPr>
              <a:buFont typeface="Arial" charset="0"/>
              <a:buChar char="•"/>
            </a:pPr>
            <a:r>
              <a:rPr lang="en-US" sz="1600" dirty="0" smtClean="0">
                <a:latin typeface="Bodoni MT" pitchFamily="18" charset="0"/>
              </a:rPr>
              <a:t>Developmental Issues</a:t>
            </a:r>
          </a:p>
          <a:p>
            <a:pPr>
              <a:buFont typeface="Arial" charset="0"/>
              <a:buChar char="•"/>
            </a:pPr>
            <a:endParaRPr lang="en-US" sz="1600" dirty="0" smtClean="0">
              <a:latin typeface="Bodoni MT" pitchFamily="18" charset="0"/>
            </a:endParaRPr>
          </a:p>
          <a:p>
            <a:pPr>
              <a:buFont typeface="Arial" charset="0"/>
              <a:buChar char="•"/>
            </a:pPr>
            <a:r>
              <a:rPr lang="en-US" sz="1600" dirty="0" smtClean="0">
                <a:latin typeface="Bodoni MT" pitchFamily="18" charset="0"/>
              </a:rPr>
              <a:t>Death</a:t>
            </a:r>
          </a:p>
          <a:p>
            <a:pPr>
              <a:buFont typeface="Arial" charset="0"/>
              <a:buChar char="•"/>
            </a:pPr>
            <a:endParaRPr lang="en-US" sz="1600" dirty="0" smtClean="0">
              <a:latin typeface="Bodoni MT" pitchFamily="18" charset="0"/>
            </a:endParaRPr>
          </a:p>
        </p:txBody>
      </p:sp>
      <p:sp>
        <p:nvSpPr>
          <p:cNvPr id="12" name="TextBox 11"/>
          <p:cNvSpPr txBox="1"/>
          <p:nvPr/>
        </p:nvSpPr>
        <p:spPr>
          <a:xfrm>
            <a:off x="6934200" y="2819400"/>
            <a:ext cx="1828800" cy="1384995"/>
          </a:xfrm>
          <a:prstGeom prst="rect">
            <a:avLst/>
          </a:prstGeom>
          <a:noFill/>
        </p:spPr>
        <p:txBody>
          <a:bodyPr wrap="square" rtlCol="0">
            <a:spAutoFit/>
          </a:bodyPr>
          <a:lstStyle/>
          <a:p>
            <a:pPr>
              <a:buFont typeface="Arial" pitchFamily="34" charset="0"/>
              <a:buChar char="•"/>
            </a:pPr>
            <a:r>
              <a:rPr lang="en-US" sz="1600" dirty="0" smtClean="0">
                <a:latin typeface="Bodoni MT" pitchFamily="18" charset="0"/>
              </a:rPr>
              <a:t>Water Supplies</a:t>
            </a:r>
          </a:p>
          <a:p>
            <a:endParaRPr lang="en-US" sz="1600" dirty="0" smtClean="0">
              <a:latin typeface="Bodoni MT" pitchFamily="18" charset="0"/>
            </a:endParaRPr>
          </a:p>
          <a:p>
            <a:pPr>
              <a:buFont typeface="Arial" pitchFamily="34" charset="0"/>
              <a:buChar char="•"/>
            </a:pPr>
            <a:r>
              <a:rPr lang="en-US" sz="1600" dirty="0" smtClean="0">
                <a:latin typeface="Bodoni MT" pitchFamily="18" charset="0"/>
              </a:rPr>
              <a:t>Sanitation</a:t>
            </a:r>
          </a:p>
          <a:p>
            <a:endParaRPr lang="en-US" dirty="0" smtClean="0"/>
          </a:p>
          <a:p>
            <a:endParaRPr lang="en-US" dirty="0"/>
          </a:p>
        </p:txBody>
      </p:sp>
    </p:spTree>
    <p:extLst>
      <p:ext uri="{BB962C8B-B14F-4D97-AF65-F5344CB8AC3E}">
        <p14:creationId xmlns:p14="http://schemas.microsoft.com/office/powerpoint/2010/main" xmlns="" val="50422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
            <a:ext cx="4419600" cy="1143000"/>
          </a:xfrm>
        </p:spPr>
        <p:txBody>
          <a:bodyPr>
            <a:normAutofit/>
          </a:bodyPr>
          <a:lstStyle/>
          <a:p>
            <a:r>
              <a:rPr lang="en-US" sz="5400" b="1" dirty="0" smtClean="0"/>
              <a:t>On Target? </a:t>
            </a:r>
            <a:endParaRPr lang="en-US" sz="5400" b="1" dirty="0"/>
          </a:p>
        </p:txBody>
      </p:sp>
      <p:sp>
        <p:nvSpPr>
          <p:cNvPr id="6" name="TextBox 5"/>
          <p:cNvSpPr txBox="1"/>
          <p:nvPr/>
        </p:nvSpPr>
        <p:spPr>
          <a:xfrm>
            <a:off x="4648200" y="1828800"/>
            <a:ext cx="3657600" cy="1323439"/>
          </a:xfrm>
          <a:prstGeom prst="rect">
            <a:avLst/>
          </a:prstGeom>
          <a:noFill/>
        </p:spPr>
        <p:txBody>
          <a:bodyPr wrap="square" rtlCol="0">
            <a:spAutoFit/>
          </a:bodyPr>
          <a:lstStyle/>
          <a:p>
            <a:pPr algn="ctr"/>
            <a:r>
              <a:rPr lang="en-US" sz="2000" b="1" dirty="0" smtClean="0">
                <a:latin typeface="Bodoni MT" pitchFamily="18" charset="0"/>
              </a:rPr>
              <a:t>In developing countries, mortality in children under 5  had dropped by one third from 1990 – 2008.</a:t>
            </a:r>
            <a:endParaRPr lang="en-US" sz="2000" b="1" dirty="0">
              <a:latin typeface="Bodoni MT" pitchFamily="18" charset="0"/>
            </a:endParaRPr>
          </a:p>
        </p:txBody>
      </p:sp>
      <p:sp>
        <p:nvSpPr>
          <p:cNvPr id="7" name="TextBox 6"/>
          <p:cNvSpPr txBox="1"/>
          <p:nvPr/>
        </p:nvSpPr>
        <p:spPr>
          <a:xfrm>
            <a:off x="3886200" y="3352800"/>
            <a:ext cx="5257800" cy="707886"/>
          </a:xfrm>
          <a:prstGeom prst="rect">
            <a:avLst/>
          </a:prstGeom>
          <a:noFill/>
        </p:spPr>
        <p:txBody>
          <a:bodyPr wrap="square" rtlCol="0">
            <a:spAutoFit/>
          </a:bodyPr>
          <a:lstStyle/>
          <a:p>
            <a:pPr algn="ctr"/>
            <a:r>
              <a:rPr lang="en-US" sz="2000" dirty="0" smtClean="0">
                <a:latin typeface="Bodoni MT" pitchFamily="18" charset="0"/>
              </a:rPr>
              <a:t>This equals approximately </a:t>
            </a:r>
            <a:r>
              <a:rPr lang="en-US" sz="2000" b="1" dirty="0" smtClean="0">
                <a:latin typeface="Bodoni MT" pitchFamily="18" charset="0"/>
              </a:rPr>
              <a:t>10,000</a:t>
            </a:r>
            <a:r>
              <a:rPr lang="en-US" sz="2000" dirty="0" smtClean="0">
                <a:latin typeface="Bodoni MT" pitchFamily="18" charset="0"/>
              </a:rPr>
              <a:t> fewer deaths </a:t>
            </a:r>
            <a:r>
              <a:rPr lang="en-US" sz="2000" b="1" dirty="0" smtClean="0">
                <a:latin typeface="Bodoni MT" pitchFamily="18" charset="0"/>
              </a:rPr>
              <a:t>DAILY</a:t>
            </a:r>
            <a:endParaRPr lang="en-US" sz="2000" b="1" dirty="0">
              <a:latin typeface="Bodoni MT" pitchFamily="18" charset="0"/>
            </a:endParaRPr>
          </a:p>
        </p:txBody>
      </p:sp>
      <p:sp>
        <p:nvSpPr>
          <p:cNvPr id="10" name="TextBox 9"/>
          <p:cNvSpPr txBox="1"/>
          <p:nvPr/>
        </p:nvSpPr>
        <p:spPr>
          <a:xfrm>
            <a:off x="4267200" y="4267200"/>
            <a:ext cx="4343400" cy="1015663"/>
          </a:xfrm>
          <a:prstGeom prst="rect">
            <a:avLst/>
          </a:prstGeom>
          <a:noFill/>
        </p:spPr>
        <p:txBody>
          <a:bodyPr wrap="square" rtlCol="0">
            <a:spAutoFit/>
          </a:bodyPr>
          <a:lstStyle/>
          <a:p>
            <a:pPr algn="ctr"/>
            <a:r>
              <a:rPr lang="en-US" sz="2000" dirty="0" smtClean="0">
                <a:latin typeface="Bodoni MT" pitchFamily="18" charset="0"/>
              </a:rPr>
              <a:t>Among the </a:t>
            </a:r>
            <a:r>
              <a:rPr lang="en-US" sz="2000" b="1" dirty="0" smtClean="0">
                <a:latin typeface="Bodoni MT" pitchFamily="18" charset="0"/>
              </a:rPr>
              <a:t>64</a:t>
            </a:r>
            <a:r>
              <a:rPr lang="en-US" sz="2000" dirty="0" smtClean="0">
                <a:latin typeface="Bodoni MT" pitchFamily="18" charset="0"/>
              </a:rPr>
              <a:t> countries with High Child Mortality Rates, only </a:t>
            </a:r>
            <a:r>
              <a:rPr lang="en-US" sz="2000" b="1" dirty="0" smtClean="0">
                <a:latin typeface="Bodoni MT" pitchFamily="18" charset="0"/>
              </a:rPr>
              <a:t>9</a:t>
            </a:r>
            <a:r>
              <a:rPr lang="en-US" sz="2000" dirty="0" smtClean="0">
                <a:latin typeface="Bodoni MT" pitchFamily="18" charset="0"/>
              </a:rPr>
              <a:t> are on target for meeting the MDG</a:t>
            </a:r>
            <a:endParaRPr lang="en-US" sz="2000" dirty="0">
              <a:latin typeface="Bodoni MT" pitchFamily="18" charset="0"/>
            </a:endParaRPr>
          </a:p>
        </p:txBody>
      </p:sp>
      <p:pic>
        <p:nvPicPr>
          <p:cNvPr id="13" name="Picture 2"/>
          <p:cNvPicPr>
            <a:picLocks noGrp="1" noChangeAspect="1" noChangeArrowheads="1"/>
          </p:cNvPicPr>
          <p:nvPr>
            <p:ph idx="1"/>
          </p:nvPr>
        </p:nvPicPr>
        <p:blipFill>
          <a:blip r:embed="rId2" cstate="print"/>
          <a:srcRect l="46500" t="26400" r="30000" b="12000"/>
          <a:stretch>
            <a:fillRect/>
          </a:stretch>
        </p:blipFill>
        <p:spPr bwMode="auto">
          <a:xfrm>
            <a:off x="364177" y="533400"/>
            <a:ext cx="3581399" cy="5867400"/>
          </a:xfrm>
          <a:prstGeom prst="rect">
            <a:avLst/>
          </a:prstGeom>
          <a:noFill/>
          <a:ln w="9525">
            <a:noFill/>
            <a:miter lim="800000"/>
            <a:headEnd/>
            <a:tailEnd/>
          </a:ln>
        </p:spPr>
      </p:pic>
    </p:spTree>
    <p:extLst>
      <p:ext uri="{BB962C8B-B14F-4D97-AF65-F5344CB8AC3E}">
        <p14:creationId xmlns:p14="http://schemas.microsoft.com/office/powerpoint/2010/main" xmlns="" val="12480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86800" cy="4724400"/>
          </a:xfrm>
        </p:spPr>
        <p:txBody>
          <a:bodyPr/>
          <a:lstStyle/>
          <a:p>
            <a:pPr algn="ctr">
              <a:buNone/>
            </a:pPr>
            <a:r>
              <a:rPr lang="en-US" sz="2000" dirty="0" smtClean="0">
                <a:latin typeface="Bodoni MT" pitchFamily="18" charset="0"/>
              </a:rPr>
              <a:t>All 34 countries with rates higher than 100 deaths per 1,000 live births are in Sub-Saharan Africa with the exception of Afghanistan. </a:t>
            </a:r>
            <a:endParaRPr lang="en-US" dirty="0" smtClean="0"/>
          </a:p>
          <a:p>
            <a:endParaRPr lang="en-US" sz="2000" dirty="0" smtClean="0">
              <a:latin typeface="Bodoni MT" pitchFamily="18" charset="0"/>
            </a:endParaRPr>
          </a:p>
          <a:p>
            <a:pPr algn="ctr">
              <a:buNone/>
            </a:pPr>
            <a:r>
              <a:rPr lang="en-US" sz="2000" dirty="0" smtClean="0">
                <a:latin typeface="Bodoni MT" pitchFamily="18" charset="0"/>
              </a:rPr>
              <a:t>India and Nigeria alone account for almost one-third of all global under-5 deaths.</a:t>
            </a:r>
          </a:p>
          <a:p>
            <a:pPr algn="ctr">
              <a:buNone/>
            </a:pPr>
            <a:endParaRPr lang="en-US" sz="2000" dirty="0" smtClean="0">
              <a:latin typeface="Bodoni MT" pitchFamily="18" charset="0"/>
            </a:endParaRPr>
          </a:p>
          <a:p>
            <a:pPr algn="ctr">
              <a:buNone/>
            </a:pPr>
            <a:endParaRPr lang="en-US" sz="2000" dirty="0" smtClean="0">
              <a:latin typeface="Bodoni MT" pitchFamily="18" charset="0"/>
            </a:endParaRPr>
          </a:p>
        </p:txBody>
      </p:sp>
      <p:sp>
        <p:nvSpPr>
          <p:cNvPr id="4" name="TextBox 3"/>
          <p:cNvSpPr txBox="1"/>
          <p:nvPr/>
        </p:nvSpPr>
        <p:spPr>
          <a:xfrm>
            <a:off x="990600" y="3352800"/>
            <a:ext cx="7772400" cy="369332"/>
          </a:xfrm>
          <a:prstGeom prst="rect">
            <a:avLst/>
          </a:prstGeom>
          <a:noFill/>
        </p:spPr>
        <p:txBody>
          <a:bodyPr wrap="square" rtlCol="0">
            <a:spAutoFit/>
          </a:bodyPr>
          <a:lstStyle/>
          <a:p>
            <a:endParaRPr lang="en-US" dirty="0"/>
          </a:p>
        </p:txBody>
      </p:sp>
      <p:pic>
        <p:nvPicPr>
          <p:cNvPr id="7" name="Picture 2"/>
          <p:cNvPicPr>
            <a:picLocks noChangeAspect="1" noChangeArrowheads="1"/>
          </p:cNvPicPr>
          <p:nvPr/>
        </p:nvPicPr>
        <p:blipFill>
          <a:blip r:embed="rId2" cstate="print"/>
          <a:srcRect l="24000" t="24000" r="6750" b="7200"/>
          <a:stretch>
            <a:fillRect/>
          </a:stretch>
        </p:blipFill>
        <p:spPr bwMode="auto">
          <a:xfrm>
            <a:off x="1676400" y="2743200"/>
            <a:ext cx="6173935" cy="3833635"/>
          </a:xfrm>
          <a:prstGeom prst="rect">
            <a:avLst/>
          </a:prstGeom>
          <a:noFill/>
          <a:ln w="9525">
            <a:noFill/>
            <a:miter lim="800000"/>
            <a:headEnd/>
            <a:tailEnd/>
          </a:ln>
        </p:spPr>
      </p:pic>
      <p:sp>
        <p:nvSpPr>
          <p:cNvPr id="9" name="TextBox 8"/>
          <p:cNvSpPr txBox="1"/>
          <p:nvPr/>
        </p:nvSpPr>
        <p:spPr>
          <a:xfrm>
            <a:off x="1905000" y="2743200"/>
            <a:ext cx="914400" cy="253916"/>
          </a:xfrm>
          <a:prstGeom prst="rect">
            <a:avLst/>
          </a:prstGeom>
          <a:noFill/>
        </p:spPr>
        <p:txBody>
          <a:bodyPr wrap="square" rtlCol="0">
            <a:spAutoFit/>
          </a:bodyPr>
          <a:lstStyle/>
          <a:p>
            <a:r>
              <a:rPr lang="en-US" sz="1050" dirty="0" smtClean="0"/>
              <a:t>&gt; 100 deaths </a:t>
            </a:r>
            <a:endParaRPr lang="en-US" sz="1050" dirty="0"/>
          </a:p>
        </p:txBody>
      </p:sp>
      <p:sp>
        <p:nvSpPr>
          <p:cNvPr id="10" name="TextBox 9"/>
          <p:cNvSpPr txBox="1"/>
          <p:nvPr/>
        </p:nvSpPr>
        <p:spPr>
          <a:xfrm>
            <a:off x="3124200" y="2743200"/>
            <a:ext cx="685800" cy="253916"/>
          </a:xfrm>
          <a:prstGeom prst="rect">
            <a:avLst/>
          </a:prstGeom>
          <a:noFill/>
        </p:spPr>
        <p:txBody>
          <a:bodyPr wrap="square" rtlCol="0">
            <a:spAutoFit/>
          </a:bodyPr>
          <a:lstStyle/>
          <a:p>
            <a:r>
              <a:rPr lang="en-US" sz="1050" dirty="0" smtClean="0"/>
              <a:t>50-100</a:t>
            </a:r>
            <a:endParaRPr lang="en-US" sz="1050" dirty="0"/>
          </a:p>
        </p:txBody>
      </p:sp>
      <p:sp>
        <p:nvSpPr>
          <p:cNvPr id="11" name="TextBox 10"/>
          <p:cNvSpPr txBox="1"/>
          <p:nvPr/>
        </p:nvSpPr>
        <p:spPr>
          <a:xfrm>
            <a:off x="4191000" y="2743200"/>
            <a:ext cx="533400" cy="253916"/>
          </a:xfrm>
          <a:prstGeom prst="rect">
            <a:avLst/>
          </a:prstGeom>
          <a:noFill/>
        </p:spPr>
        <p:txBody>
          <a:bodyPr wrap="square" rtlCol="0">
            <a:spAutoFit/>
          </a:bodyPr>
          <a:lstStyle/>
          <a:p>
            <a:r>
              <a:rPr lang="en-US" sz="1050" dirty="0" smtClean="0"/>
              <a:t>20-50</a:t>
            </a:r>
            <a:endParaRPr lang="en-US" sz="1050" dirty="0"/>
          </a:p>
        </p:txBody>
      </p:sp>
      <p:sp>
        <p:nvSpPr>
          <p:cNvPr id="12" name="TextBox 11"/>
          <p:cNvSpPr txBox="1"/>
          <p:nvPr/>
        </p:nvSpPr>
        <p:spPr>
          <a:xfrm>
            <a:off x="5257800" y="2743200"/>
            <a:ext cx="533400" cy="253916"/>
          </a:xfrm>
          <a:prstGeom prst="rect">
            <a:avLst/>
          </a:prstGeom>
          <a:noFill/>
        </p:spPr>
        <p:txBody>
          <a:bodyPr wrap="square" rtlCol="0">
            <a:spAutoFit/>
          </a:bodyPr>
          <a:lstStyle/>
          <a:p>
            <a:r>
              <a:rPr lang="en-US" sz="1050" dirty="0" smtClean="0"/>
              <a:t>10-20</a:t>
            </a:r>
            <a:endParaRPr lang="en-US" sz="1050" dirty="0"/>
          </a:p>
        </p:txBody>
      </p:sp>
      <p:sp>
        <p:nvSpPr>
          <p:cNvPr id="13" name="TextBox 12"/>
          <p:cNvSpPr txBox="1"/>
          <p:nvPr/>
        </p:nvSpPr>
        <p:spPr>
          <a:xfrm>
            <a:off x="6400800" y="2743200"/>
            <a:ext cx="533400" cy="253916"/>
          </a:xfrm>
          <a:prstGeom prst="rect">
            <a:avLst/>
          </a:prstGeom>
          <a:noFill/>
        </p:spPr>
        <p:txBody>
          <a:bodyPr wrap="square" rtlCol="0">
            <a:spAutoFit/>
          </a:bodyPr>
          <a:lstStyle/>
          <a:p>
            <a:r>
              <a:rPr lang="en-US" sz="1050" dirty="0" smtClean="0"/>
              <a:t>0-10</a:t>
            </a:r>
            <a:endParaRPr lang="en-US" sz="1050" dirty="0"/>
          </a:p>
        </p:txBody>
      </p:sp>
      <p:sp>
        <p:nvSpPr>
          <p:cNvPr id="14" name="TextBox 13"/>
          <p:cNvSpPr txBox="1"/>
          <p:nvPr/>
        </p:nvSpPr>
        <p:spPr>
          <a:xfrm>
            <a:off x="3657600" y="6324600"/>
            <a:ext cx="2362200" cy="369332"/>
          </a:xfrm>
          <a:prstGeom prst="rect">
            <a:avLst/>
          </a:prstGeom>
          <a:noFill/>
        </p:spPr>
        <p:txBody>
          <a:bodyPr wrap="square" rtlCol="0">
            <a:spAutoFit/>
          </a:bodyPr>
          <a:lstStyle/>
          <a:p>
            <a:r>
              <a:rPr lang="en-US" dirty="0" smtClean="0"/>
              <a:t>Per 1,,000 Live Births</a:t>
            </a:r>
            <a:endParaRPr lang="en-US" dirty="0"/>
          </a:p>
        </p:txBody>
      </p:sp>
    </p:spTree>
    <p:extLst>
      <p:ext uri="{BB962C8B-B14F-4D97-AF65-F5344CB8AC3E}">
        <p14:creationId xmlns:p14="http://schemas.microsoft.com/office/powerpoint/2010/main" xmlns="" val="37055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b="1" dirty="0" smtClean="0"/>
              <a:t>Successes</a:t>
            </a:r>
            <a:endParaRPr lang="en-US" b="1" dirty="0"/>
          </a:p>
        </p:txBody>
      </p:sp>
      <p:sp>
        <p:nvSpPr>
          <p:cNvPr id="3" name="Content Placeholder 2"/>
          <p:cNvSpPr>
            <a:spLocks noGrp="1"/>
          </p:cNvSpPr>
          <p:nvPr>
            <p:ph idx="1"/>
          </p:nvPr>
        </p:nvSpPr>
        <p:spPr>
          <a:xfrm>
            <a:off x="381000" y="1143000"/>
            <a:ext cx="8305800" cy="5181600"/>
          </a:xfrm>
        </p:spPr>
        <p:txBody>
          <a:bodyPr/>
          <a:lstStyle/>
          <a:p>
            <a:pPr algn="ctr">
              <a:buNone/>
            </a:pPr>
            <a:r>
              <a:rPr lang="en-US" dirty="0" smtClean="0"/>
              <a:t>Immunization Programs</a:t>
            </a:r>
          </a:p>
          <a:p>
            <a:pPr algn="ctr">
              <a:buNone/>
            </a:pPr>
            <a:r>
              <a:rPr lang="en-US" sz="1600" dirty="0" smtClean="0">
                <a:latin typeface="Bodoni MT" pitchFamily="18" charset="0"/>
              </a:rPr>
              <a:t>    *Significant progress has been made with routine immunizations especially with the measles vaccine, which campaign caused a 74% decrease in related deaths over a 7 year period. </a:t>
            </a:r>
          </a:p>
          <a:p>
            <a:pPr algn="ctr">
              <a:buNone/>
            </a:pPr>
            <a:r>
              <a:rPr lang="en-US" sz="1600" dirty="0" smtClean="0">
                <a:latin typeface="Bodoni MT" pitchFamily="18" charset="0"/>
              </a:rPr>
              <a:t>    *New vaccines for pneumococcal pneumonia and </a:t>
            </a:r>
            <a:r>
              <a:rPr lang="en-US" sz="1600" dirty="0" err="1" smtClean="0">
                <a:latin typeface="Bodoni MT" pitchFamily="18" charset="0"/>
              </a:rPr>
              <a:t>rotaviral</a:t>
            </a:r>
            <a:r>
              <a:rPr lang="en-US" sz="1600" dirty="0" smtClean="0">
                <a:latin typeface="Bodoni MT" pitchFamily="18" charset="0"/>
              </a:rPr>
              <a:t> diarrhea will hopefully address 2 of the leading causes of death among children. </a:t>
            </a:r>
          </a:p>
          <a:p>
            <a:pPr algn="ctr">
              <a:buNone/>
            </a:pPr>
            <a:r>
              <a:rPr lang="en-US" sz="1600" dirty="0" smtClean="0">
                <a:latin typeface="Bodoni MT" pitchFamily="18" charset="0"/>
              </a:rPr>
              <a:t>*Currently, UNICEF reports the availability of 120 vaccines to address diseases affecting individuals of developing countries. </a:t>
            </a:r>
          </a:p>
          <a:p>
            <a:pPr algn="ctr">
              <a:buNone/>
            </a:pPr>
            <a:r>
              <a:rPr lang="en-US" dirty="0" smtClean="0"/>
              <a:t>Mosquito Nets</a:t>
            </a:r>
          </a:p>
          <a:p>
            <a:pPr algn="ctr">
              <a:buNone/>
            </a:pPr>
            <a:r>
              <a:rPr lang="en-US" sz="1600" dirty="0" smtClean="0">
                <a:latin typeface="Bodoni MT" pitchFamily="18" charset="0"/>
              </a:rPr>
              <a:t>	* The “Nothing but Nets” campaign starting in 2006 carried out through numerous organizations have resulted in the delivery of millions of insecticide-treated anti-malaria nets to children, pregnant woman, and refugees.</a:t>
            </a:r>
          </a:p>
          <a:p>
            <a:pPr algn="ctr">
              <a:buNone/>
            </a:pPr>
            <a:r>
              <a:rPr lang="en-US" dirty="0" smtClean="0"/>
              <a:t>Promotion of Breastfeeding</a:t>
            </a:r>
          </a:p>
          <a:p>
            <a:pPr algn="ctr">
              <a:buNone/>
            </a:pPr>
            <a:r>
              <a:rPr lang="en-US" sz="1600" dirty="0" smtClean="0">
                <a:latin typeface="Bodoni MT" pitchFamily="18" charset="0"/>
              </a:rPr>
              <a:t>*The promotion of early and exclusive breastfeeding addresses the issue of under </a:t>
            </a:r>
          </a:p>
          <a:p>
            <a:pPr algn="ctr">
              <a:buNone/>
            </a:pPr>
            <a:r>
              <a:rPr lang="en-US" sz="1600" dirty="0" smtClean="0">
                <a:latin typeface="Bodoni MT" pitchFamily="18" charset="0"/>
              </a:rPr>
              <a:t>nutrition as well as decreasing the rates of pneumonia and diarrhea in infants.</a:t>
            </a:r>
          </a:p>
          <a:p>
            <a:pPr>
              <a:buNone/>
            </a:pPr>
            <a:endParaRPr lang="en-US" dirty="0"/>
          </a:p>
        </p:txBody>
      </p:sp>
    </p:spTree>
    <p:extLst>
      <p:ext uri="{BB962C8B-B14F-4D97-AF65-F5344CB8AC3E}">
        <p14:creationId xmlns:p14="http://schemas.microsoft.com/office/powerpoint/2010/main" xmlns="" val="2728707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Events</a:t>
            </a:r>
            <a:endParaRPr lang="en-US" dirty="0"/>
          </a:p>
        </p:txBody>
      </p:sp>
      <p:sp>
        <p:nvSpPr>
          <p:cNvPr id="3" name="Text Placeholder 2"/>
          <p:cNvSpPr>
            <a:spLocks noGrp="1"/>
          </p:cNvSpPr>
          <p:nvPr>
            <p:ph type="body" idx="1"/>
          </p:nvPr>
        </p:nvSpPr>
        <p:spPr>
          <a:xfrm>
            <a:off x="152400" y="1219201"/>
            <a:ext cx="4344988" cy="762000"/>
          </a:xfrm>
        </p:spPr>
        <p:txBody>
          <a:bodyPr>
            <a:normAutofit/>
          </a:bodyPr>
          <a:lstStyle/>
          <a:p>
            <a:pPr algn="ctr"/>
            <a:r>
              <a:rPr lang="en-US" sz="2000" dirty="0" smtClean="0"/>
              <a:t>1 Million Children at Risk of Dying of Malnutrition in Africa’s Sahel Region.</a:t>
            </a:r>
            <a:endParaRPr lang="en-US" sz="2000" dirty="0"/>
          </a:p>
        </p:txBody>
      </p:sp>
      <p:sp>
        <p:nvSpPr>
          <p:cNvPr id="5" name="Text Placeholder 4"/>
          <p:cNvSpPr>
            <a:spLocks noGrp="1"/>
          </p:cNvSpPr>
          <p:nvPr>
            <p:ph type="body" sz="quarter" idx="3"/>
          </p:nvPr>
        </p:nvSpPr>
        <p:spPr>
          <a:xfrm>
            <a:off x="4572000" y="1295400"/>
            <a:ext cx="4041775" cy="639762"/>
          </a:xfrm>
        </p:spPr>
        <p:txBody>
          <a:bodyPr>
            <a:normAutofit fontScale="92500" lnSpcReduction="10000"/>
          </a:bodyPr>
          <a:lstStyle/>
          <a:p>
            <a:pPr algn="ctr"/>
            <a:r>
              <a:rPr lang="en-US" sz="2000" dirty="0" smtClean="0"/>
              <a:t>Ghana Implements Two New Vaccines Despite Logistics</a:t>
            </a:r>
            <a:endParaRPr lang="en-US" sz="2000" dirty="0"/>
          </a:p>
        </p:txBody>
      </p:sp>
      <p:pic>
        <p:nvPicPr>
          <p:cNvPr id="7" name="il_fi" descr="http://1.bp.blogspot.com/-6c3c6b45964/T015htsbq3I/AAAAAAAALOU/p2t0JKhy3h0/s1600/450px-Saharan_Africa_regions_map.png"/>
          <p:cNvPicPr preferRelativeResize="0">
            <a:picLocks noGrp="1" noChangeAspect="1"/>
          </p:cNvPicPr>
          <p:nvPr>
            <p:ph sz="half" idx="2"/>
          </p:nvPr>
        </p:nvPicPr>
        <p:blipFill>
          <a:blip r:embed="rId2" cstate="print"/>
          <a:stretch>
            <a:fillRect/>
          </a:stretch>
        </p:blipFill>
        <p:spPr bwMode="auto">
          <a:xfrm>
            <a:off x="457200" y="2057400"/>
            <a:ext cx="3630835" cy="2089743"/>
          </a:xfrm>
          <a:prstGeom prst="rect">
            <a:avLst/>
          </a:prstGeom>
          <a:noFill/>
          <a:ln w="9525">
            <a:noFill/>
            <a:miter lim="800000"/>
            <a:headEnd/>
            <a:tailEnd/>
          </a:ln>
        </p:spPr>
      </p:pic>
      <p:sp>
        <p:nvSpPr>
          <p:cNvPr id="8" name="TextBox 7"/>
          <p:cNvSpPr txBox="1"/>
          <p:nvPr/>
        </p:nvSpPr>
        <p:spPr>
          <a:xfrm>
            <a:off x="457200" y="4495800"/>
            <a:ext cx="3657600" cy="1754326"/>
          </a:xfrm>
          <a:prstGeom prst="rect">
            <a:avLst/>
          </a:prstGeom>
          <a:noFill/>
        </p:spPr>
        <p:txBody>
          <a:bodyPr wrap="square" rtlCol="0">
            <a:spAutoFit/>
          </a:bodyPr>
          <a:lstStyle/>
          <a:p>
            <a:pPr algn="just"/>
            <a:r>
              <a:rPr lang="en-US" dirty="0" smtClean="0">
                <a:latin typeface="Bodoni MT" pitchFamily="18" charset="0"/>
              </a:rPr>
              <a:t>There are 15 million people between the Atlantic Ocean and Red Sea facing food insecurity because of droughts and failed harvests and compounded by conflict and insecurity. </a:t>
            </a:r>
            <a:endParaRPr lang="en-US" dirty="0">
              <a:latin typeface="Bodoni MT" pitchFamily="18" charset="0"/>
            </a:endParaRPr>
          </a:p>
        </p:txBody>
      </p:sp>
      <p:pic>
        <p:nvPicPr>
          <p:cNvPr id="9" name="il_fi" descr="http://sahel-energy.org/home/images/stories/maps/africa_sahel.jpg"/>
          <p:cNvPicPr preferRelativeResize="0">
            <a:picLocks noGrp="1" noChangeAspect="1"/>
          </p:cNvPicPr>
          <p:nvPr>
            <p:ph sz="quarter" idx="4"/>
          </p:nvPr>
        </p:nvPicPr>
        <p:blipFill>
          <a:blip r:embed="rId3" cstate="print"/>
          <a:srcRect/>
          <a:stretch>
            <a:fillRect/>
          </a:stretch>
        </p:blipFill>
        <p:spPr bwMode="auto">
          <a:xfrm>
            <a:off x="6400800" y="4267200"/>
            <a:ext cx="1905000" cy="1941672"/>
          </a:xfrm>
          <a:prstGeom prst="rect">
            <a:avLst/>
          </a:prstGeom>
          <a:noFill/>
          <a:ln w="9525">
            <a:noFill/>
            <a:miter lim="800000"/>
            <a:headEnd/>
            <a:tailEnd/>
          </a:ln>
        </p:spPr>
      </p:pic>
      <p:sp>
        <p:nvSpPr>
          <p:cNvPr id="10" name="TextBox 9"/>
          <p:cNvSpPr txBox="1"/>
          <p:nvPr/>
        </p:nvSpPr>
        <p:spPr>
          <a:xfrm>
            <a:off x="4724400" y="1981200"/>
            <a:ext cx="3810000" cy="2585323"/>
          </a:xfrm>
          <a:prstGeom prst="rect">
            <a:avLst/>
          </a:prstGeom>
          <a:noFill/>
        </p:spPr>
        <p:txBody>
          <a:bodyPr wrap="square" rtlCol="0">
            <a:spAutoFit/>
          </a:bodyPr>
          <a:lstStyle/>
          <a:p>
            <a:pPr algn="just"/>
            <a:r>
              <a:rPr lang="en-US" dirty="0" smtClean="0">
                <a:latin typeface="Bodoni MT" pitchFamily="18" charset="0"/>
              </a:rPr>
              <a:t>The African immunization chief has determined to introduce two new vaccines at once that will address to major killers in young children – pneumonia and diarrhea. Storage and transport along with appropriate staff training are some of the major barriers to successfully implementing such a goal. </a:t>
            </a:r>
            <a:endParaRPr lang="en-US" dirty="0">
              <a:latin typeface="Bodoni MT" pitchFamily="18" charset="0"/>
            </a:endParaRPr>
          </a:p>
        </p:txBody>
      </p:sp>
    </p:spTree>
    <p:extLst>
      <p:ext uri="{BB962C8B-B14F-4D97-AF65-F5344CB8AC3E}">
        <p14:creationId xmlns:p14="http://schemas.microsoft.com/office/powerpoint/2010/main" xmlns="" val="3129449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1135</Words>
  <Application>Microsoft Office PowerPoint</Application>
  <PresentationFormat>On-screen Show (4:3)</PresentationFormat>
  <Paragraphs>148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Millennium Development Goals</vt:lpstr>
      <vt:lpstr>Slide 3</vt:lpstr>
      <vt:lpstr>4th Millennium Development Goal</vt:lpstr>
      <vt:lpstr>Major Issues to Address Affecting the Health and Survival of Children</vt:lpstr>
      <vt:lpstr>On Target? </vt:lpstr>
      <vt:lpstr>Slide 7</vt:lpstr>
      <vt:lpstr>Successes</vt:lpstr>
      <vt:lpstr>Current Events</vt:lpstr>
      <vt:lpstr>5th Goal: Improve Maternal Health </vt:lpstr>
      <vt:lpstr>Maternal Mortality ratio per 100,000 live births (2005 data)</vt:lpstr>
      <vt:lpstr>1st Target… Reduce Maternal Mortality</vt:lpstr>
      <vt:lpstr>1st Target… successes!</vt:lpstr>
      <vt:lpstr>2nd target… Universal Access to Reproduction Health</vt:lpstr>
      <vt:lpstr>Slide 15</vt:lpstr>
      <vt:lpstr>2nd target… Universal Access to Reproduction Health</vt:lpstr>
      <vt:lpstr>2nd target… Universal Access to Reproduction Health</vt:lpstr>
      <vt:lpstr>Slide 18</vt:lpstr>
      <vt:lpstr>Slide 19</vt:lpstr>
      <vt:lpstr>Slide 20</vt:lpstr>
      <vt:lpstr>Slide 21</vt:lpstr>
      <vt:lpstr>Slide 22</vt:lpstr>
      <vt:lpstr>Slide 23</vt:lpstr>
      <vt:lpstr>Slide 24</vt:lpstr>
      <vt:lpstr>6th Goal: Combat HIV/AIDS, Malaria &amp; Other Diseases </vt:lpstr>
      <vt:lpstr>Target 1</vt:lpstr>
      <vt:lpstr>Target 1</vt:lpstr>
      <vt:lpstr>Target 2 </vt:lpstr>
      <vt:lpstr>Target 3</vt:lpstr>
      <vt:lpstr>Target 3</vt:lpstr>
      <vt:lpstr>Target 3</vt:lpstr>
      <vt:lpstr>Criticism and Concerns</vt:lpstr>
      <vt:lpstr>Sources</vt:lpstr>
    </vt:vector>
  </TitlesOfParts>
  <Company>Community Health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Millennium Development Goals</dc:title>
  <dc:creator>martinb</dc:creator>
  <cp:lastModifiedBy> </cp:lastModifiedBy>
  <cp:revision>39</cp:revision>
  <dcterms:created xsi:type="dcterms:W3CDTF">2012-05-10T13:05:09Z</dcterms:created>
  <dcterms:modified xsi:type="dcterms:W3CDTF">2012-05-18T12:50:38Z</dcterms:modified>
</cp:coreProperties>
</file>